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5">
  <p:sldMasterIdLst>
    <p:sldMasterId id="2147483689" r:id="rId1"/>
  </p:sldMasterIdLst>
  <p:notesMasterIdLst>
    <p:notesMasterId r:id="rId23"/>
  </p:notesMasterIdLst>
  <p:sldIdLst>
    <p:sldId id="280" r:id="rId2"/>
    <p:sldId id="273" r:id="rId3"/>
    <p:sldId id="268" r:id="rId4"/>
    <p:sldId id="271" r:id="rId5"/>
    <p:sldId id="281" r:id="rId6"/>
    <p:sldId id="259" r:id="rId7"/>
    <p:sldId id="289" r:id="rId8"/>
    <p:sldId id="282" r:id="rId9"/>
    <p:sldId id="283" r:id="rId10"/>
    <p:sldId id="285" r:id="rId11"/>
    <p:sldId id="284" r:id="rId12"/>
    <p:sldId id="258" r:id="rId13"/>
    <p:sldId id="279" r:id="rId14"/>
    <p:sldId id="286" r:id="rId15"/>
    <p:sldId id="287" r:id="rId16"/>
    <p:sldId id="288" r:id="rId17"/>
    <p:sldId id="277" r:id="rId18"/>
    <p:sldId id="276" r:id="rId19"/>
    <p:sldId id="278" r:id="rId20"/>
    <p:sldId id="290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E910F-B68C-1447-980D-1CC49F107C59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69356E-8CD0-824B-ACAD-53F35210484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Biological and Medical </a:t>
          </a:r>
          <a:r>
            <a:rPr lang="hr-H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Research Infrastructural Platform</a:t>
          </a:r>
          <a:endParaRPr lang="en-US" sz="1400" dirty="0"/>
        </a:p>
      </dgm:t>
    </dgm:pt>
    <dgm:pt modelId="{D97B027B-213D-BF4D-9EC6-94F341E2B85F}" type="parTrans" cxnId="{DA74DDB7-DC9A-F544-BE9B-DB0A9A4CE0D9}">
      <dgm:prSet/>
      <dgm:spPr/>
      <dgm:t>
        <a:bodyPr/>
        <a:lstStyle/>
        <a:p>
          <a:endParaRPr lang="en-US" sz="1400"/>
        </a:p>
      </dgm:t>
    </dgm:pt>
    <dgm:pt modelId="{840105B9-7A73-D840-8A0E-FE7547890DB7}" type="sibTrans" cxnId="{DA74DDB7-DC9A-F544-BE9B-DB0A9A4CE0D9}">
      <dgm:prSet/>
      <dgm:spPr/>
      <dgm:t>
        <a:bodyPr/>
        <a:lstStyle/>
        <a:p>
          <a:endParaRPr lang="en-US" sz="1400"/>
        </a:p>
      </dgm:t>
    </dgm:pt>
    <dgm:pt modelId="{6B44542A-D7FF-D944-ADC8-6D55C216757C}">
      <dgm:prSet phldrT="[Text]" custT="1"/>
      <dgm:spPr/>
      <dgm:t>
        <a:bodyPr/>
        <a:lstStyle/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Advanced Diagnostics Unit</a:t>
          </a:r>
          <a:endParaRPr lang="en-US" sz="1400" dirty="0"/>
        </a:p>
      </dgm:t>
    </dgm:pt>
    <dgm:pt modelId="{292FD242-4472-D949-811F-D6DEA99066CB}" type="parTrans" cxnId="{E76CEDA0-E56E-E842-8B58-FA216C3530EA}">
      <dgm:prSet/>
      <dgm:spPr/>
      <dgm:t>
        <a:bodyPr/>
        <a:lstStyle/>
        <a:p>
          <a:endParaRPr lang="en-US" sz="1400"/>
        </a:p>
      </dgm:t>
    </dgm:pt>
    <dgm:pt modelId="{351C5024-0303-1C4E-9EC7-878BBA4AC1D6}" type="sibTrans" cxnId="{E76CEDA0-E56E-E842-8B58-FA216C3530EA}">
      <dgm:prSet/>
      <dgm:spPr/>
      <dgm:t>
        <a:bodyPr/>
        <a:lstStyle/>
        <a:p>
          <a:endParaRPr lang="en-US" sz="1400"/>
        </a:p>
      </dgm:t>
    </dgm:pt>
    <dgm:pt modelId="{787F3217-7FFF-9648-B554-11F760AE4C6E}">
      <dgm:prSet phldrT="[Text]" custT="1"/>
      <dgm:spPr/>
      <dgm:t>
        <a:bodyPr/>
        <a:lstStyle/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Chemical and Biochemical Unit</a:t>
          </a:r>
          <a:endParaRPr lang="en-US" sz="1400" dirty="0"/>
        </a:p>
      </dgm:t>
    </dgm:pt>
    <dgm:pt modelId="{8A2F05A8-D0F1-EB4F-A70A-F3B4362B0A3E}" type="parTrans" cxnId="{8A6FB8F4-70C0-2148-A797-6E1C1F29D33B}">
      <dgm:prSet/>
      <dgm:spPr/>
      <dgm:t>
        <a:bodyPr/>
        <a:lstStyle/>
        <a:p>
          <a:endParaRPr lang="en-US" sz="1400"/>
        </a:p>
      </dgm:t>
    </dgm:pt>
    <dgm:pt modelId="{3FAA957C-1D7E-3E43-BB7F-D70554D6BED0}" type="sibTrans" cxnId="{8A6FB8F4-70C0-2148-A797-6E1C1F29D33B}">
      <dgm:prSet/>
      <dgm:spPr/>
      <dgm:t>
        <a:bodyPr/>
        <a:lstStyle/>
        <a:p>
          <a:endParaRPr lang="en-US" sz="1400"/>
        </a:p>
      </dgm:t>
    </dgm:pt>
    <dgm:pt modelId="{72348AB3-1DA1-7942-A7B5-99F07CFD30E1}">
      <dgm:prSet phldrT="[Text]" custT="1"/>
      <dgm:spPr/>
      <dgm:t>
        <a:bodyPr/>
        <a:lstStyle/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Biotechnology </a:t>
          </a:r>
          <a:endParaRPr lang="ta-IN" sz="1400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dirty="0"/>
        </a:p>
      </dgm:t>
    </dgm:pt>
    <dgm:pt modelId="{D5029AF1-BF9B-254D-BD8C-3AE9604B942D}" type="parTrans" cxnId="{7C7258EB-376C-0E4D-8E83-8D79E9420741}">
      <dgm:prSet/>
      <dgm:spPr/>
      <dgm:t>
        <a:bodyPr/>
        <a:lstStyle/>
        <a:p>
          <a:endParaRPr lang="en-US" sz="1400"/>
        </a:p>
      </dgm:t>
    </dgm:pt>
    <dgm:pt modelId="{2170F8C5-7A1B-EE44-BAC2-55274139491D}" type="sibTrans" cxnId="{7C7258EB-376C-0E4D-8E83-8D79E9420741}">
      <dgm:prSet/>
      <dgm:spPr/>
      <dgm:t>
        <a:bodyPr/>
        <a:lstStyle/>
        <a:p>
          <a:endParaRPr lang="en-US" sz="1400"/>
        </a:p>
      </dgm:t>
    </dgm:pt>
    <dgm:pt modelId="{A7662A9E-FF68-FE4A-8FE4-93792DCF1572}">
      <dgm:prSet phldrT="[Text]" custT="1"/>
      <dgm:spPr/>
      <dgm:t>
        <a:bodyPr/>
        <a:lstStyle/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Bioimaging </a:t>
          </a:r>
          <a:endParaRPr lang="ta-IN" sz="1400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dirty="0"/>
        </a:p>
      </dgm:t>
    </dgm:pt>
    <dgm:pt modelId="{45E90E1E-7159-9C4A-B035-E0EF8EF5CC3F}" type="parTrans" cxnId="{A31D7BD9-5EB6-D74F-A540-4809C0984287}">
      <dgm:prSet/>
      <dgm:spPr/>
      <dgm:t>
        <a:bodyPr/>
        <a:lstStyle/>
        <a:p>
          <a:endParaRPr lang="en-US" sz="1400"/>
        </a:p>
      </dgm:t>
    </dgm:pt>
    <dgm:pt modelId="{E8556A98-20AB-DE4D-9C5A-94B7E4963FF0}" type="sibTrans" cxnId="{A31D7BD9-5EB6-D74F-A540-4809C0984287}">
      <dgm:prSet/>
      <dgm:spPr/>
      <dgm:t>
        <a:bodyPr/>
        <a:lstStyle/>
        <a:p>
          <a:endParaRPr lang="en-US" sz="1400"/>
        </a:p>
      </dgm:t>
    </dgm:pt>
    <dgm:pt modelId="{89383F16-FE6F-714B-A1F6-E7CDC1F7C950}">
      <dgm:prSet phldrT="[Text]" custT="1"/>
      <dgm:spPr/>
      <dgm:t>
        <a:bodyPr/>
        <a:lstStyle/>
        <a:p>
          <a:r>
            <a:rPr lang="hr-HR" sz="1400" i="0" dirty="0" smtClean="0">
              <a:latin typeface="Arial" panose="020B0604020202020204" pitchFamily="34" charset="0"/>
              <a:cs typeface="Arial" panose="020B0604020202020204" pitchFamily="34" charset="0"/>
            </a:rPr>
            <a:t>Animal Model Centre</a:t>
          </a:r>
          <a:endParaRPr lang="en-US" sz="1400" dirty="0"/>
        </a:p>
      </dgm:t>
    </dgm:pt>
    <dgm:pt modelId="{8A56BBD1-C8A8-5D4C-98A0-9040555C1D8D}" type="parTrans" cxnId="{1829C59A-76FD-B24C-8735-DEE02E22E6C7}">
      <dgm:prSet/>
      <dgm:spPr/>
      <dgm:t>
        <a:bodyPr/>
        <a:lstStyle/>
        <a:p>
          <a:endParaRPr lang="en-US" sz="1400"/>
        </a:p>
      </dgm:t>
    </dgm:pt>
    <dgm:pt modelId="{8829D558-0626-E944-9246-033072F04B65}" type="sibTrans" cxnId="{1829C59A-76FD-B24C-8735-DEE02E22E6C7}">
      <dgm:prSet/>
      <dgm:spPr/>
      <dgm:t>
        <a:bodyPr/>
        <a:lstStyle/>
        <a:p>
          <a:endParaRPr lang="en-US" sz="1400"/>
        </a:p>
      </dgm:t>
    </dgm:pt>
    <dgm:pt modelId="{422BBB3F-7B94-1B42-9B48-0FCA73B55DD2}" type="pres">
      <dgm:prSet presAssocID="{D0CE910F-B68C-1447-980D-1CC49F107C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65D2DC2-77BA-7B4F-BD29-DCDFDBE18B45}" type="pres">
      <dgm:prSet presAssocID="{D069356E-8CD0-824B-ACAD-53F35210484F}" presName="root" presStyleCnt="0"/>
      <dgm:spPr/>
    </dgm:pt>
    <dgm:pt modelId="{DB639668-3B8A-1B44-876A-133CCB09377C}" type="pres">
      <dgm:prSet presAssocID="{D069356E-8CD0-824B-ACAD-53F35210484F}" presName="rootComposite" presStyleCnt="0"/>
      <dgm:spPr/>
    </dgm:pt>
    <dgm:pt modelId="{21D2B4FD-7F21-5347-A547-06FB4C77EBAD}" type="pres">
      <dgm:prSet presAssocID="{D069356E-8CD0-824B-ACAD-53F35210484F}" presName="rootText" presStyleLbl="node1" presStyleIdx="0" presStyleCnt="1" custScaleX="146407" custScaleY="150782"/>
      <dgm:spPr/>
      <dgm:t>
        <a:bodyPr/>
        <a:lstStyle/>
        <a:p>
          <a:endParaRPr lang="en-US"/>
        </a:p>
      </dgm:t>
    </dgm:pt>
    <dgm:pt modelId="{DB53CA49-89F4-B840-BC67-BC636557D526}" type="pres">
      <dgm:prSet presAssocID="{D069356E-8CD0-824B-ACAD-53F35210484F}" presName="rootConnector" presStyleLbl="node1" presStyleIdx="0" presStyleCnt="1"/>
      <dgm:spPr/>
      <dgm:t>
        <a:bodyPr/>
        <a:lstStyle/>
        <a:p>
          <a:endParaRPr lang="en-US"/>
        </a:p>
      </dgm:t>
    </dgm:pt>
    <dgm:pt modelId="{5FF7E847-177C-FF4C-A6FE-618574BC796E}" type="pres">
      <dgm:prSet presAssocID="{D069356E-8CD0-824B-ACAD-53F35210484F}" presName="childShape" presStyleCnt="0"/>
      <dgm:spPr/>
    </dgm:pt>
    <dgm:pt modelId="{3B33E553-EF45-264C-84E3-C91FF6DFC72F}" type="pres">
      <dgm:prSet presAssocID="{292FD242-4472-D949-811F-D6DEA99066CB}" presName="Name13" presStyleLbl="parChTrans1D2" presStyleIdx="0" presStyleCnt="5"/>
      <dgm:spPr/>
      <dgm:t>
        <a:bodyPr/>
        <a:lstStyle/>
        <a:p>
          <a:endParaRPr lang="en-US"/>
        </a:p>
      </dgm:t>
    </dgm:pt>
    <dgm:pt modelId="{1E342ECA-06D1-D749-A96C-87260C5B5694}" type="pres">
      <dgm:prSet presAssocID="{6B44542A-D7FF-D944-ADC8-6D55C216757C}" presName="childText" presStyleLbl="bgAcc1" presStyleIdx="0" presStyleCnt="5" custScaleX="149137" custScaleY="125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50561-2128-304C-9B08-70727F9B315F}" type="pres">
      <dgm:prSet presAssocID="{8A2F05A8-D0F1-EB4F-A70A-F3B4362B0A3E}" presName="Name13" presStyleLbl="parChTrans1D2" presStyleIdx="1" presStyleCnt="5"/>
      <dgm:spPr/>
      <dgm:t>
        <a:bodyPr/>
        <a:lstStyle/>
        <a:p>
          <a:endParaRPr lang="en-US"/>
        </a:p>
      </dgm:t>
    </dgm:pt>
    <dgm:pt modelId="{BAFCCC69-5C3C-8247-8E61-7B53FD42BD23}" type="pres">
      <dgm:prSet presAssocID="{787F3217-7FFF-9648-B554-11F760AE4C6E}" presName="childText" presStyleLbl="bgAcc1" presStyleIdx="1" presStyleCnt="5" custScaleX="149137" custScaleY="125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82D9E-94C0-7941-A5A9-7245648EA9BC}" type="pres">
      <dgm:prSet presAssocID="{D5029AF1-BF9B-254D-BD8C-3AE9604B942D}" presName="Name13" presStyleLbl="parChTrans1D2" presStyleIdx="2" presStyleCnt="5"/>
      <dgm:spPr/>
      <dgm:t>
        <a:bodyPr/>
        <a:lstStyle/>
        <a:p>
          <a:endParaRPr lang="en-US"/>
        </a:p>
      </dgm:t>
    </dgm:pt>
    <dgm:pt modelId="{582C57C3-AFFF-844D-91B7-DE214629E319}" type="pres">
      <dgm:prSet presAssocID="{72348AB3-1DA1-7942-A7B5-99F07CFD30E1}" presName="childText" presStyleLbl="bgAcc1" presStyleIdx="2" presStyleCnt="5" custScaleX="149137" custScaleY="125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527F8-D832-6B4C-9B73-93325DD66270}" type="pres">
      <dgm:prSet presAssocID="{45E90E1E-7159-9C4A-B035-E0EF8EF5CC3F}" presName="Name13" presStyleLbl="parChTrans1D2" presStyleIdx="3" presStyleCnt="5"/>
      <dgm:spPr/>
      <dgm:t>
        <a:bodyPr/>
        <a:lstStyle/>
        <a:p>
          <a:endParaRPr lang="en-US"/>
        </a:p>
      </dgm:t>
    </dgm:pt>
    <dgm:pt modelId="{E90B753E-CF15-3846-B8AE-60E0DD1C14B3}" type="pres">
      <dgm:prSet presAssocID="{A7662A9E-FF68-FE4A-8FE4-93792DCF1572}" presName="childText" presStyleLbl="bgAcc1" presStyleIdx="3" presStyleCnt="5" custScaleX="149137" custScaleY="125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99C91-2C8E-EB46-901D-77FE7857AA7C}" type="pres">
      <dgm:prSet presAssocID="{8A56BBD1-C8A8-5D4C-98A0-9040555C1D8D}" presName="Name13" presStyleLbl="parChTrans1D2" presStyleIdx="4" presStyleCnt="5"/>
      <dgm:spPr/>
      <dgm:t>
        <a:bodyPr/>
        <a:lstStyle/>
        <a:p>
          <a:endParaRPr lang="en-US"/>
        </a:p>
      </dgm:t>
    </dgm:pt>
    <dgm:pt modelId="{571F8A7E-FD47-DF47-9110-4989EA7ED5C0}" type="pres">
      <dgm:prSet presAssocID="{89383F16-FE6F-714B-A1F6-E7CDC1F7C950}" presName="childText" presStyleLbl="bgAcc1" presStyleIdx="4" presStyleCnt="5" custScaleX="149137" custScaleY="125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D651E9-A255-364B-A64B-51A3A8FC34CA}" type="presOf" srcId="{D069356E-8CD0-824B-ACAD-53F35210484F}" destId="{21D2B4FD-7F21-5347-A547-06FB4C77EBAD}" srcOrd="0" destOrd="0" presId="urn:microsoft.com/office/officeart/2005/8/layout/hierarchy3"/>
    <dgm:cxn modelId="{A38F88C4-9419-934B-92B3-29C328B41A2E}" type="presOf" srcId="{45E90E1E-7159-9C4A-B035-E0EF8EF5CC3F}" destId="{001527F8-D832-6B4C-9B73-93325DD66270}" srcOrd="0" destOrd="0" presId="urn:microsoft.com/office/officeart/2005/8/layout/hierarchy3"/>
    <dgm:cxn modelId="{DA74DDB7-DC9A-F544-BE9B-DB0A9A4CE0D9}" srcId="{D0CE910F-B68C-1447-980D-1CC49F107C59}" destId="{D069356E-8CD0-824B-ACAD-53F35210484F}" srcOrd="0" destOrd="0" parTransId="{D97B027B-213D-BF4D-9EC6-94F341E2B85F}" sibTransId="{840105B9-7A73-D840-8A0E-FE7547890DB7}"/>
    <dgm:cxn modelId="{5E83976E-50F3-7649-920F-A37A08C9C69C}" type="presOf" srcId="{787F3217-7FFF-9648-B554-11F760AE4C6E}" destId="{BAFCCC69-5C3C-8247-8E61-7B53FD42BD23}" srcOrd="0" destOrd="0" presId="urn:microsoft.com/office/officeart/2005/8/layout/hierarchy3"/>
    <dgm:cxn modelId="{C6FC44FB-7F06-3E4D-A340-D48C024A46CB}" type="presOf" srcId="{D0CE910F-B68C-1447-980D-1CC49F107C59}" destId="{422BBB3F-7B94-1B42-9B48-0FCA73B55DD2}" srcOrd="0" destOrd="0" presId="urn:microsoft.com/office/officeart/2005/8/layout/hierarchy3"/>
    <dgm:cxn modelId="{FDAB6F9F-C810-8E4C-A4B5-924F156D6EEC}" type="presOf" srcId="{D5029AF1-BF9B-254D-BD8C-3AE9604B942D}" destId="{4D882D9E-94C0-7941-A5A9-7245648EA9BC}" srcOrd="0" destOrd="0" presId="urn:microsoft.com/office/officeart/2005/8/layout/hierarchy3"/>
    <dgm:cxn modelId="{CDD989F5-0E37-E54F-A1B3-61696DD01C3D}" type="presOf" srcId="{8A2F05A8-D0F1-EB4F-A70A-F3B4362B0A3E}" destId="{FC750561-2128-304C-9B08-70727F9B315F}" srcOrd="0" destOrd="0" presId="urn:microsoft.com/office/officeart/2005/8/layout/hierarchy3"/>
    <dgm:cxn modelId="{F9A1EF28-0120-A94C-B060-3E8AEDC66DD9}" type="presOf" srcId="{A7662A9E-FF68-FE4A-8FE4-93792DCF1572}" destId="{E90B753E-CF15-3846-B8AE-60E0DD1C14B3}" srcOrd="0" destOrd="0" presId="urn:microsoft.com/office/officeart/2005/8/layout/hierarchy3"/>
    <dgm:cxn modelId="{517AAF68-7CEC-074C-BA47-167E829F8E68}" type="presOf" srcId="{89383F16-FE6F-714B-A1F6-E7CDC1F7C950}" destId="{571F8A7E-FD47-DF47-9110-4989EA7ED5C0}" srcOrd="0" destOrd="0" presId="urn:microsoft.com/office/officeart/2005/8/layout/hierarchy3"/>
    <dgm:cxn modelId="{39415B67-71DD-0C47-A5F8-20CCE9F9F269}" type="presOf" srcId="{292FD242-4472-D949-811F-D6DEA99066CB}" destId="{3B33E553-EF45-264C-84E3-C91FF6DFC72F}" srcOrd="0" destOrd="0" presId="urn:microsoft.com/office/officeart/2005/8/layout/hierarchy3"/>
    <dgm:cxn modelId="{A31D7BD9-5EB6-D74F-A540-4809C0984287}" srcId="{D069356E-8CD0-824B-ACAD-53F35210484F}" destId="{A7662A9E-FF68-FE4A-8FE4-93792DCF1572}" srcOrd="3" destOrd="0" parTransId="{45E90E1E-7159-9C4A-B035-E0EF8EF5CC3F}" sibTransId="{E8556A98-20AB-DE4D-9C5A-94B7E4963FF0}"/>
    <dgm:cxn modelId="{E76CEDA0-E56E-E842-8B58-FA216C3530EA}" srcId="{D069356E-8CD0-824B-ACAD-53F35210484F}" destId="{6B44542A-D7FF-D944-ADC8-6D55C216757C}" srcOrd="0" destOrd="0" parTransId="{292FD242-4472-D949-811F-D6DEA99066CB}" sibTransId="{351C5024-0303-1C4E-9EC7-878BBA4AC1D6}"/>
    <dgm:cxn modelId="{8A6FB8F4-70C0-2148-A797-6E1C1F29D33B}" srcId="{D069356E-8CD0-824B-ACAD-53F35210484F}" destId="{787F3217-7FFF-9648-B554-11F760AE4C6E}" srcOrd="1" destOrd="0" parTransId="{8A2F05A8-D0F1-EB4F-A70A-F3B4362B0A3E}" sibTransId="{3FAA957C-1D7E-3E43-BB7F-D70554D6BED0}"/>
    <dgm:cxn modelId="{1829C59A-76FD-B24C-8735-DEE02E22E6C7}" srcId="{D069356E-8CD0-824B-ACAD-53F35210484F}" destId="{89383F16-FE6F-714B-A1F6-E7CDC1F7C950}" srcOrd="4" destOrd="0" parTransId="{8A56BBD1-C8A8-5D4C-98A0-9040555C1D8D}" sibTransId="{8829D558-0626-E944-9246-033072F04B65}"/>
    <dgm:cxn modelId="{5F88567A-8EA4-804A-B07E-DB9E3014EDEA}" type="presOf" srcId="{8A56BBD1-C8A8-5D4C-98A0-9040555C1D8D}" destId="{EE299C91-2C8E-EB46-901D-77FE7857AA7C}" srcOrd="0" destOrd="0" presId="urn:microsoft.com/office/officeart/2005/8/layout/hierarchy3"/>
    <dgm:cxn modelId="{4A248A49-1CF0-7F48-B2B2-1B756C71D5E4}" type="presOf" srcId="{D069356E-8CD0-824B-ACAD-53F35210484F}" destId="{DB53CA49-89F4-B840-BC67-BC636557D526}" srcOrd="1" destOrd="0" presId="urn:microsoft.com/office/officeart/2005/8/layout/hierarchy3"/>
    <dgm:cxn modelId="{53801CF6-D235-F342-921F-49A7B4B4DA6B}" type="presOf" srcId="{6B44542A-D7FF-D944-ADC8-6D55C216757C}" destId="{1E342ECA-06D1-D749-A96C-87260C5B5694}" srcOrd="0" destOrd="0" presId="urn:microsoft.com/office/officeart/2005/8/layout/hierarchy3"/>
    <dgm:cxn modelId="{5E05FC1B-6CA1-9E41-83DF-2E574EF9B7A0}" type="presOf" srcId="{72348AB3-1DA1-7942-A7B5-99F07CFD30E1}" destId="{582C57C3-AFFF-844D-91B7-DE214629E319}" srcOrd="0" destOrd="0" presId="urn:microsoft.com/office/officeart/2005/8/layout/hierarchy3"/>
    <dgm:cxn modelId="{7C7258EB-376C-0E4D-8E83-8D79E9420741}" srcId="{D069356E-8CD0-824B-ACAD-53F35210484F}" destId="{72348AB3-1DA1-7942-A7B5-99F07CFD30E1}" srcOrd="2" destOrd="0" parTransId="{D5029AF1-BF9B-254D-BD8C-3AE9604B942D}" sibTransId="{2170F8C5-7A1B-EE44-BAC2-55274139491D}"/>
    <dgm:cxn modelId="{79DE678B-DC1D-A34B-9F1A-6320CBFD3D04}" type="presParOf" srcId="{422BBB3F-7B94-1B42-9B48-0FCA73B55DD2}" destId="{165D2DC2-77BA-7B4F-BD29-DCDFDBE18B45}" srcOrd="0" destOrd="0" presId="urn:microsoft.com/office/officeart/2005/8/layout/hierarchy3"/>
    <dgm:cxn modelId="{9E9BCA18-4AD8-2B4D-A52A-2599A1BFF314}" type="presParOf" srcId="{165D2DC2-77BA-7B4F-BD29-DCDFDBE18B45}" destId="{DB639668-3B8A-1B44-876A-133CCB09377C}" srcOrd="0" destOrd="0" presId="urn:microsoft.com/office/officeart/2005/8/layout/hierarchy3"/>
    <dgm:cxn modelId="{003823E8-0837-204E-B099-434BD2D6C202}" type="presParOf" srcId="{DB639668-3B8A-1B44-876A-133CCB09377C}" destId="{21D2B4FD-7F21-5347-A547-06FB4C77EBAD}" srcOrd="0" destOrd="0" presId="urn:microsoft.com/office/officeart/2005/8/layout/hierarchy3"/>
    <dgm:cxn modelId="{D55E3AD2-9D05-5B4A-92BA-C27B1979C9F4}" type="presParOf" srcId="{DB639668-3B8A-1B44-876A-133CCB09377C}" destId="{DB53CA49-89F4-B840-BC67-BC636557D526}" srcOrd="1" destOrd="0" presId="urn:microsoft.com/office/officeart/2005/8/layout/hierarchy3"/>
    <dgm:cxn modelId="{91169D19-3178-4B44-BAE3-9933FEA57645}" type="presParOf" srcId="{165D2DC2-77BA-7B4F-BD29-DCDFDBE18B45}" destId="{5FF7E847-177C-FF4C-A6FE-618574BC796E}" srcOrd="1" destOrd="0" presId="urn:microsoft.com/office/officeart/2005/8/layout/hierarchy3"/>
    <dgm:cxn modelId="{FAC268F7-D120-E144-9892-02D5F2700004}" type="presParOf" srcId="{5FF7E847-177C-FF4C-A6FE-618574BC796E}" destId="{3B33E553-EF45-264C-84E3-C91FF6DFC72F}" srcOrd="0" destOrd="0" presId="urn:microsoft.com/office/officeart/2005/8/layout/hierarchy3"/>
    <dgm:cxn modelId="{34548EDD-DA78-7545-A882-33338696350B}" type="presParOf" srcId="{5FF7E847-177C-FF4C-A6FE-618574BC796E}" destId="{1E342ECA-06D1-D749-A96C-87260C5B5694}" srcOrd="1" destOrd="0" presId="urn:microsoft.com/office/officeart/2005/8/layout/hierarchy3"/>
    <dgm:cxn modelId="{469E5148-6467-D44A-B252-4A1E18BF791F}" type="presParOf" srcId="{5FF7E847-177C-FF4C-A6FE-618574BC796E}" destId="{FC750561-2128-304C-9B08-70727F9B315F}" srcOrd="2" destOrd="0" presId="urn:microsoft.com/office/officeart/2005/8/layout/hierarchy3"/>
    <dgm:cxn modelId="{CAB706FA-8B08-4849-94CA-00494006FDD7}" type="presParOf" srcId="{5FF7E847-177C-FF4C-A6FE-618574BC796E}" destId="{BAFCCC69-5C3C-8247-8E61-7B53FD42BD23}" srcOrd="3" destOrd="0" presId="urn:microsoft.com/office/officeart/2005/8/layout/hierarchy3"/>
    <dgm:cxn modelId="{483E550D-02CE-2245-B24C-0FAD4B25DFAA}" type="presParOf" srcId="{5FF7E847-177C-FF4C-A6FE-618574BC796E}" destId="{4D882D9E-94C0-7941-A5A9-7245648EA9BC}" srcOrd="4" destOrd="0" presId="urn:microsoft.com/office/officeart/2005/8/layout/hierarchy3"/>
    <dgm:cxn modelId="{9B37D553-9051-2E4B-85FB-24F28FD4B300}" type="presParOf" srcId="{5FF7E847-177C-FF4C-A6FE-618574BC796E}" destId="{582C57C3-AFFF-844D-91B7-DE214629E319}" srcOrd="5" destOrd="0" presId="urn:microsoft.com/office/officeart/2005/8/layout/hierarchy3"/>
    <dgm:cxn modelId="{A7A7BF8E-ABA5-2747-9E55-F446697F23F6}" type="presParOf" srcId="{5FF7E847-177C-FF4C-A6FE-618574BC796E}" destId="{001527F8-D832-6B4C-9B73-93325DD66270}" srcOrd="6" destOrd="0" presId="urn:microsoft.com/office/officeart/2005/8/layout/hierarchy3"/>
    <dgm:cxn modelId="{999E1F2F-DE42-9E45-A3F1-BC1AB05C1D61}" type="presParOf" srcId="{5FF7E847-177C-FF4C-A6FE-618574BC796E}" destId="{E90B753E-CF15-3846-B8AE-60E0DD1C14B3}" srcOrd="7" destOrd="0" presId="urn:microsoft.com/office/officeart/2005/8/layout/hierarchy3"/>
    <dgm:cxn modelId="{EADB1DB0-78CE-224D-B641-AAAD88030E36}" type="presParOf" srcId="{5FF7E847-177C-FF4C-A6FE-618574BC796E}" destId="{EE299C91-2C8E-EB46-901D-77FE7857AA7C}" srcOrd="8" destOrd="0" presId="urn:microsoft.com/office/officeart/2005/8/layout/hierarchy3"/>
    <dgm:cxn modelId="{9AE41C88-1BAB-FC40-951B-5C390138FDF0}" type="presParOf" srcId="{5FF7E847-177C-FF4C-A6FE-618574BC796E}" destId="{571F8A7E-FD47-DF47-9110-4989EA7ED5C0}" srcOrd="9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E910F-B68C-1447-980D-1CC49F107C59}" type="doc">
      <dgm:prSet loTypeId="urn:microsoft.com/office/officeart/2005/8/layout/hierarchy3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069356E-8CD0-824B-ACAD-53F35210484F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hr-HR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Marine and Environmental Research Infrastructural Platform</a:t>
          </a:r>
          <a:endParaRPr lang="en-US" sz="1400" dirty="0">
            <a:solidFill>
              <a:schemeClr val="bg1"/>
            </a:solidFill>
          </a:endParaRPr>
        </a:p>
      </dgm:t>
    </dgm:pt>
    <dgm:pt modelId="{D97B027B-213D-BF4D-9EC6-94F341E2B85F}" type="parTrans" cxnId="{DA74DDB7-DC9A-F544-BE9B-DB0A9A4CE0D9}">
      <dgm:prSet/>
      <dgm:spPr/>
      <dgm:t>
        <a:bodyPr/>
        <a:lstStyle/>
        <a:p>
          <a:endParaRPr lang="en-US" sz="1400"/>
        </a:p>
      </dgm:t>
    </dgm:pt>
    <dgm:pt modelId="{840105B9-7A73-D840-8A0E-FE7547890DB7}" type="sibTrans" cxnId="{DA74DDB7-DC9A-F544-BE9B-DB0A9A4CE0D9}">
      <dgm:prSet/>
      <dgm:spPr/>
      <dgm:t>
        <a:bodyPr/>
        <a:lstStyle/>
        <a:p>
          <a:endParaRPr lang="en-US" sz="1400"/>
        </a:p>
      </dgm:t>
    </dgm:pt>
    <dgm:pt modelId="{6B44542A-D7FF-D944-ADC8-6D55C216757C}">
      <dgm:prSet phldrT="[Text]" custT="1"/>
      <dgm:spPr/>
      <dgm:t>
        <a:bodyPr/>
        <a:lstStyle/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ceanography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Environmental Modelin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g Unit</a:t>
          </a:r>
          <a:endParaRPr lang="en-US" sz="1400" dirty="0"/>
        </a:p>
      </dgm:t>
    </dgm:pt>
    <dgm:pt modelId="{292FD242-4472-D949-811F-D6DEA99066CB}" type="parTrans" cxnId="{E76CEDA0-E56E-E842-8B58-FA216C3530EA}">
      <dgm:prSet/>
      <dgm:spPr/>
      <dgm:t>
        <a:bodyPr/>
        <a:lstStyle/>
        <a:p>
          <a:endParaRPr lang="en-US" sz="1400"/>
        </a:p>
      </dgm:t>
    </dgm:pt>
    <dgm:pt modelId="{351C5024-0303-1C4E-9EC7-878BBA4AC1D6}" type="sibTrans" cxnId="{E76CEDA0-E56E-E842-8B58-FA216C3530EA}">
      <dgm:prSet/>
      <dgm:spPr/>
      <dgm:t>
        <a:bodyPr/>
        <a:lstStyle/>
        <a:p>
          <a:endParaRPr lang="en-US" sz="1400"/>
        </a:p>
      </dgm:t>
    </dgm:pt>
    <dgm:pt modelId="{787F3217-7FFF-9648-B554-11F760AE4C6E}">
      <dgm:prSet phldrT="[Text]" custT="1"/>
      <dgm:spPr/>
      <dgm:t>
        <a:bodyPr/>
        <a:lstStyle/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iogeochemistry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Analytics U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dirty="0"/>
        </a:p>
      </dgm:t>
    </dgm:pt>
    <dgm:pt modelId="{8A2F05A8-D0F1-EB4F-A70A-F3B4362B0A3E}" type="parTrans" cxnId="{8A6FB8F4-70C0-2148-A797-6E1C1F29D33B}">
      <dgm:prSet/>
      <dgm:spPr/>
      <dgm:t>
        <a:bodyPr/>
        <a:lstStyle/>
        <a:p>
          <a:endParaRPr lang="en-US" sz="1400"/>
        </a:p>
      </dgm:t>
    </dgm:pt>
    <dgm:pt modelId="{3FAA957C-1D7E-3E43-BB7F-D70554D6BED0}" type="sibTrans" cxnId="{8A6FB8F4-70C0-2148-A797-6E1C1F29D33B}">
      <dgm:prSet/>
      <dgm:spPr/>
      <dgm:t>
        <a:bodyPr/>
        <a:lstStyle/>
        <a:p>
          <a:endParaRPr lang="en-US" sz="1400"/>
        </a:p>
      </dgm:t>
    </dgm:pt>
    <dgm:pt modelId="{72348AB3-1DA1-7942-A7B5-99F07CFD30E1}">
      <dgm:prSet phldrT="[Text]" custT="1"/>
      <dgm:spPr/>
      <dgm:t>
        <a:bodyPr/>
        <a:lstStyle/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Biochemistry and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iodiversity</a:t>
          </a:r>
        </a:p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dirty="0"/>
        </a:p>
      </dgm:t>
    </dgm:pt>
    <dgm:pt modelId="{D5029AF1-BF9B-254D-BD8C-3AE9604B942D}" type="parTrans" cxnId="{7C7258EB-376C-0E4D-8E83-8D79E9420741}">
      <dgm:prSet/>
      <dgm:spPr/>
      <dgm:t>
        <a:bodyPr/>
        <a:lstStyle/>
        <a:p>
          <a:endParaRPr lang="en-US" sz="1400"/>
        </a:p>
      </dgm:t>
    </dgm:pt>
    <dgm:pt modelId="{2170F8C5-7A1B-EE44-BAC2-55274139491D}" type="sibTrans" cxnId="{7C7258EB-376C-0E4D-8E83-8D79E9420741}">
      <dgm:prSet/>
      <dgm:spPr/>
      <dgm:t>
        <a:bodyPr/>
        <a:lstStyle/>
        <a:p>
          <a:endParaRPr lang="en-US" sz="1400"/>
        </a:p>
      </dgm:t>
    </dgm:pt>
    <dgm:pt modelId="{A7662A9E-FF68-FE4A-8FE4-93792DCF1572}">
      <dgm:prSet phldrT="[Text]" custT="1"/>
      <dgm:spPr/>
      <dgm:t>
        <a:bodyPr/>
        <a:lstStyle/>
        <a:p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Radioecology</a:t>
          </a:r>
          <a:endParaRPr lang="ta-IN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dirty="0"/>
        </a:p>
      </dgm:t>
    </dgm:pt>
    <dgm:pt modelId="{45E90E1E-7159-9C4A-B035-E0EF8EF5CC3F}" type="parTrans" cxnId="{A31D7BD9-5EB6-D74F-A540-4809C0984287}">
      <dgm:prSet/>
      <dgm:spPr/>
      <dgm:t>
        <a:bodyPr/>
        <a:lstStyle/>
        <a:p>
          <a:endParaRPr lang="en-US" sz="1400"/>
        </a:p>
      </dgm:t>
    </dgm:pt>
    <dgm:pt modelId="{E8556A98-20AB-DE4D-9C5A-94B7E4963FF0}" type="sibTrans" cxnId="{A31D7BD9-5EB6-D74F-A540-4809C0984287}">
      <dgm:prSet/>
      <dgm:spPr/>
      <dgm:t>
        <a:bodyPr/>
        <a:lstStyle/>
        <a:p>
          <a:endParaRPr lang="en-US" sz="1400"/>
        </a:p>
      </dgm:t>
    </dgm:pt>
    <dgm:pt modelId="{89383F16-FE6F-714B-A1F6-E7CDC1F7C950}">
      <dgm:prSet phldrT="[Text]" custT="1"/>
      <dgm:spPr/>
      <dgm:t>
        <a:bodyPr/>
        <a:lstStyle/>
        <a:p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esearch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tation Martinska</a:t>
          </a:r>
          <a:endParaRPr lang="en-US" sz="1400" dirty="0"/>
        </a:p>
      </dgm:t>
    </dgm:pt>
    <dgm:pt modelId="{8A56BBD1-C8A8-5D4C-98A0-9040555C1D8D}" type="parTrans" cxnId="{1829C59A-76FD-B24C-8735-DEE02E22E6C7}">
      <dgm:prSet/>
      <dgm:spPr/>
      <dgm:t>
        <a:bodyPr/>
        <a:lstStyle/>
        <a:p>
          <a:endParaRPr lang="en-US" sz="1400"/>
        </a:p>
      </dgm:t>
    </dgm:pt>
    <dgm:pt modelId="{8829D558-0626-E944-9246-033072F04B65}" type="sibTrans" cxnId="{1829C59A-76FD-B24C-8735-DEE02E22E6C7}">
      <dgm:prSet/>
      <dgm:spPr/>
      <dgm:t>
        <a:bodyPr/>
        <a:lstStyle/>
        <a:p>
          <a:endParaRPr lang="en-US" sz="1400"/>
        </a:p>
      </dgm:t>
    </dgm:pt>
    <dgm:pt modelId="{422BBB3F-7B94-1B42-9B48-0FCA73B55DD2}" type="pres">
      <dgm:prSet presAssocID="{D0CE910F-B68C-1447-980D-1CC49F107C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65D2DC2-77BA-7B4F-BD29-DCDFDBE18B45}" type="pres">
      <dgm:prSet presAssocID="{D069356E-8CD0-824B-ACAD-53F35210484F}" presName="root" presStyleCnt="0"/>
      <dgm:spPr/>
    </dgm:pt>
    <dgm:pt modelId="{DB639668-3B8A-1B44-876A-133CCB09377C}" type="pres">
      <dgm:prSet presAssocID="{D069356E-8CD0-824B-ACAD-53F35210484F}" presName="rootComposite" presStyleCnt="0"/>
      <dgm:spPr/>
    </dgm:pt>
    <dgm:pt modelId="{21D2B4FD-7F21-5347-A547-06FB4C77EBAD}" type="pres">
      <dgm:prSet presAssocID="{D069356E-8CD0-824B-ACAD-53F35210484F}" presName="rootText" presStyleLbl="node1" presStyleIdx="0" presStyleCnt="1" custScaleX="178515" custScaleY="177165"/>
      <dgm:spPr/>
      <dgm:t>
        <a:bodyPr/>
        <a:lstStyle/>
        <a:p>
          <a:endParaRPr lang="en-US"/>
        </a:p>
      </dgm:t>
    </dgm:pt>
    <dgm:pt modelId="{DB53CA49-89F4-B840-BC67-BC636557D526}" type="pres">
      <dgm:prSet presAssocID="{D069356E-8CD0-824B-ACAD-53F35210484F}" presName="rootConnector" presStyleLbl="node1" presStyleIdx="0" presStyleCnt="1"/>
      <dgm:spPr/>
      <dgm:t>
        <a:bodyPr/>
        <a:lstStyle/>
        <a:p>
          <a:endParaRPr lang="en-US"/>
        </a:p>
      </dgm:t>
    </dgm:pt>
    <dgm:pt modelId="{5FF7E847-177C-FF4C-A6FE-618574BC796E}" type="pres">
      <dgm:prSet presAssocID="{D069356E-8CD0-824B-ACAD-53F35210484F}" presName="childShape" presStyleCnt="0"/>
      <dgm:spPr/>
    </dgm:pt>
    <dgm:pt modelId="{3B33E553-EF45-264C-84E3-C91FF6DFC72F}" type="pres">
      <dgm:prSet presAssocID="{292FD242-4472-D949-811F-D6DEA99066CB}" presName="Name13" presStyleLbl="parChTrans1D2" presStyleIdx="0" presStyleCnt="5"/>
      <dgm:spPr/>
      <dgm:t>
        <a:bodyPr/>
        <a:lstStyle/>
        <a:p>
          <a:endParaRPr lang="en-US"/>
        </a:p>
      </dgm:t>
    </dgm:pt>
    <dgm:pt modelId="{1E342ECA-06D1-D749-A96C-87260C5B5694}" type="pres">
      <dgm:prSet presAssocID="{6B44542A-D7FF-D944-ADC8-6D55C216757C}" presName="childText" presStyleLbl="bgAcc1" presStyleIdx="0" presStyleCnt="5" custScaleX="173460" custScaleY="139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50561-2128-304C-9B08-70727F9B315F}" type="pres">
      <dgm:prSet presAssocID="{8A2F05A8-D0F1-EB4F-A70A-F3B4362B0A3E}" presName="Name13" presStyleLbl="parChTrans1D2" presStyleIdx="1" presStyleCnt="5"/>
      <dgm:spPr/>
      <dgm:t>
        <a:bodyPr/>
        <a:lstStyle/>
        <a:p>
          <a:endParaRPr lang="en-US"/>
        </a:p>
      </dgm:t>
    </dgm:pt>
    <dgm:pt modelId="{BAFCCC69-5C3C-8247-8E61-7B53FD42BD23}" type="pres">
      <dgm:prSet presAssocID="{787F3217-7FFF-9648-B554-11F760AE4C6E}" presName="childText" presStyleLbl="bgAcc1" presStyleIdx="1" presStyleCnt="5" custScaleX="173460" custScaleY="135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82D9E-94C0-7941-A5A9-7245648EA9BC}" type="pres">
      <dgm:prSet presAssocID="{D5029AF1-BF9B-254D-BD8C-3AE9604B942D}" presName="Name13" presStyleLbl="parChTrans1D2" presStyleIdx="2" presStyleCnt="5"/>
      <dgm:spPr/>
      <dgm:t>
        <a:bodyPr/>
        <a:lstStyle/>
        <a:p>
          <a:endParaRPr lang="en-US"/>
        </a:p>
      </dgm:t>
    </dgm:pt>
    <dgm:pt modelId="{582C57C3-AFFF-844D-91B7-DE214629E319}" type="pres">
      <dgm:prSet presAssocID="{72348AB3-1DA1-7942-A7B5-99F07CFD30E1}" presName="childText" presStyleLbl="bgAcc1" presStyleIdx="2" presStyleCnt="5" custScaleX="177395" custScaleY="138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527F8-D832-6B4C-9B73-93325DD66270}" type="pres">
      <dgm:prSet presAssocID="{45E90E1E-7159-9C4A-B035-E0EF8EF5CC3F}" presName="Name13" presStyleLbl="parChTrans1D2" presStyleIdx="3" presStyleCnt="5"/>
      <dgm:spPr/>
      <dgm:t>
        <a:bodyPr/>
        <a:lstStyle/>
        <a:p>
          <a:endParaRPr lang="en-US"/>
        </a:p>
      </dgm:t>
    </dgm:pt>
    <dgm:pt modelId="{E90B753E-CF15-3846-B8AE-60E0DD1C14B3}" type="pres">
      <dgm:prSet presAssocID="{A7662A9E-FF68-FE4A-8FE4-93792DCF1572}" presName="childText" presStyleLbl="bgAcc1" presStyleIdx="3" presStyleCnt="5" custScaleX="179774" custScaleY="1387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99C91-2C8E-EB46-901D-77FE7857AA7C}" type="pres">
      <dgm:prSet presAssocID="{8A56BBD1-C8A8-5D4C-98A0-9040555C1D8D}" presName="Name13" presStyleLbl="parChTrans1D2" presStyleIdx="4" presStyleCnt="5"/>
      <dgm:spPr/>
      <dgm:t>
        <a:bodyPr/>
        <a:lstStyle/>
        <a:p>
          <a:endParaRPr lang="en-US"/>
        </a:p>
      </dgm:t>
    </dgm:pt>
    <dgm:pt modelId="{571F8A7E-FD47-DF47-9110-4989EA7ED5C0}" type="pres">
      <dgm:prSet presAssocID="{89383F16-FE6F-714B-A1F6-E7CDC1F7C950}" presName="childText" presStyleLbl="bgAcc1" presStyleIdx="4" presStyleCnt="5" custScaleX="182572" custScaleY="1406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29C59A-76FD-B24C-8735-DEE02E22E6C7}" srcId="{D069356E-8CD0-824B-ACAD-53F35210484F}" destId="{89383F16-FE6F-714B-A1F6-E7CDC1F7C950}" srcOrd="4" destOrd="0" parTransId="{8A56BBD1-C8A8-5D4C-98A0-9040555C1D8D}" sibTransId="{8829D558-0626-E944-9246-033072F04B65}"/>
    <dgm:cxn modelId="{BBEFE279-A4FA-2E48-8647-43247D167FCE}" type="presOf" srcId="{45E90E1E-7159-9C4A-B035-E0EF8EF5CC3F}" destId="{001527F8-D832-6B4C-9B73-93325DD66270}" srcOrd="0" destOrd="0" presId="urn:microsoft.com/office/officeart/2005/8/layout/hierarchy3"/>
    <dgm:cxn modelId="{7C7258EB-376C-0E4D-8E83-8D79E9420741}" srcId="{D069356E-8CD0-824B-ACAD-53F35210484F}" destId="{72348AB3-1DA1-7942-A7B5-99F07CFD30E1}" srcOrd="2" destOrd="0" parTransId="{D5029AF1-BF9B-254D-BD8C-3AE9604B942D}" sibTransId="{2170F8C5-7A1B-EE44-BAC2-55274139491D}"/>
    <dgm:cxn modelId="{EBEB58B0-52EE-4C4E-8E48-7B5FDF78689F}" type="presOf" srcId="{D069356E-8CD0-824B-ACAD-53F35210484F}" destId="{21D2B4FD-7F21-5347-A547-06FB4C77EBAD}" srcOrd="0" destOrd="0" presId="urn:microsoft.com/office/officeart/2005/8/layout/hierarchy3"/>
    <dgm:cxn modelId="{93C23C67-F400-2944-8CEA-FAA20C9F5F49}" type="presOf" srcId="{D0CE910F-B68C-1447-980D-1CC49F107C59}" destId="{422BBB3F-7B94-1B42-9B48-0FCA73B55DD2}" srcOrd="0" destOrd="0" presId="urn:microsoft.com/office/officeart/2005/8/layout/hierarchy3"/>
    <dgm:cxn modelId="{68A99985-0BD8-8B42-8FAE-A54D84892598}" type="presOf" srcId="{89383F16-FE6F-714B-A1F6-E7CDC1F7C950}" destId="{571F8A7E-FD47-DF47-9110-4989EA7ED5C0}" srcOrd="0" destOrd="0" presId="urn:microsoft.com/office/officeart/2005/8/layout/hierarchy3"/>
    <dgm:cxn modelId="{74A3CEC9-27C9-CF42-8DCA-3E264DA0C100}" type="presOf" srcId="{292FD242-4472-D949-811F-D6DEA99066CB}" destId="{3B33E553-EF45-264C-84E3-C91FF6DFC72F}" srcOrd="0" destOrd="0" presId="urn:microsoft.com/office/officeart/2005/8/layout/hierarchy3"/>
    <dgm:cxn modelId="{40418493-4F10-EB4B-ACB9-35541D669E11}" type="presOf" srcId="{D069356E-8CD0-824B-ACAD-53F35210484F}" destId="{DB53CA49-89F4-B840-BC67-BC636557D526}" srcOrd="1" destOrd="0" presId="urn:microsoft.com/office/officeart/2005/8/layout/hierarchy3"/>
    <dgm:cxn modelId="{18435B1E-F153-2341-A1A7-45F5D521EAD2}" type="presOf" srcId="{787F3217-7FFF-9648-B554-11F760AE4C6E}" destId="{BAFCCC69-5C3C-8247-8E61-7B53FD42BD23}" srcOrd="0" destOrd="0" presId="urn:microsoft.com/office/officeart/2005/8/layout/hierarchy3"/>
    <dgm:cxn modelId="{15397747-8C97-C848-A0B6-39458F6253EE}" type="presOf" srcId="{72348AB3-1DA1-7942-A7B5-99F07CFD30E1}" destId="{582C57C3-AFFF-844D-91B7-DE214629E319}" srcOrd="0" destOrd="0" presId="urn:microsoft.com/office/officeart/2005/8/layout/hierarchy3"/>
    <dgm:cxn modelId="{E8D6CF24-E7F8-644C-ACB5-4542AE6A38F3}" type="presOf" srcId="{D5029AF1-BF9B-254D-BD8C-3AE9604B942D}" destId="{4D882D9E-94C0-7941-A5A9-7245648EA9BC}" srcOrd="0" destOrd="0" presId="urn:microsoft.com/office/officeart/2005/8/layout/hierarchy3"/>
    <dgm:cxn modelId="{E76CEDA0-E56E-E842-8B58-FA216C3530EA}" srcId="{D069356E-8CD0-824B-ACAD-53F35210484F}" destId="{6B44542A-D7FF-D944-ADC8-6D55C216757C}" srcOrd="0" destOrd="0" parTransId="{292FD242-4472-D949-811F-D6DEA99066CB}" sibTransId="{351C5024-0303-1C4E-9EC7-878BBA4AC1D6}"/>
    <dgm:cxn modelId="{248C6602-AB40-1347-AB76-51617C7CA6B3}" type="presOf" srcId="{6B44542A-D7FF-D944-ADC8-6D55C216757C}" destId="{1E342ECA-06D1-D749-A96C-87260C5B5694}" srcOrd="0" destOrd="0" presId="urn:microsoft.com/office/officeart/2005/8/layout/hierarchy3"/>
    <dgm:cxn modelId="{A31D7BD9-5EB6-D74F-A540-4809C0984287}" srcId="{D069356E-8CD0-824B-ACAD-53F35210484F}" destId="{A7662A9E-FF68-FE4A-8FE4-93792DCF1572}" srcOrd="3" destOrd="0" parTransId="{45E90E1E-7159-9C4A-B035-E0EF8EF5CC3F}" sibTransId="{E8556A98-20AB-DE4D-9C5A-94B7E4963FF0}"/>
    <dgm:cxn modelId="{DA74DDB7-DC9A-F544-BE9B-DB0A9A4CE0D9}" srcId="{D0CE910F-B68C-1447-980D-1CC49F107C59}" destId="{D069356E-8CD0-824B-ACAD-53F35210484F}" srcOrd="0" destOrd="0" parTransId="{D97B027B-213D-BF4D-9EC6-94F341E2B85F}" sibTransId="{840105B9-7A73-D840-8A0E-FE7547890DB7}"/>
    <dgm:cxn modelId="{8A6FB8F4-70C0-2148-A797-6E1C1F29D33B}" srcId="{D069356E-8CD0-824B-ACAD-53F35210484F}" destId="{787F3217-7FFF-9648-B554-11F760AE4C6E}" srcOrd="1" destOrd="0" parTransId="{8A2F05A8-D0F1-EB4F-A70A-F3B4362B0A3E}" sibTransId="{3FAA957C-1D7E-3E43-BB7F-D70554D6BED0}"/>
    <dgm:cxn modelId="{24562B66-4416-454E-81B0-B865BF7B3E6E}" type="presOf" srcId="{8A56BBD1-C8A8-5D4C-98A0-9040555C1D8D}" destId="{EE299C91-2C8E-EB46-901D-77FE7857AA7C}" srcOrd="0" destOrd="0" presId="urn:microsoft.com/office/officeart/2005/8/layout/hierarchy3"/>
    <dgm:cxn modelId="{9018FDCC-0EEB-AF4F-92AE-73E260F8CDA7}" type="presOf" srcId="{A7662A9E-FF68-FE4A-8FE4-93792DCF1572}" destId="{E90B753E-CF15-3846-B8AE-60E0DD1C14B3}" srcOrd="0" destOrd="0" presId="urn:microsoft.com/office/officeart/2005/8/layout/hierarchy3"/>
    <dgm:cxn modelId="{93F1128B-A606-2343-98C4-5F57CEEF31EE}" type="presOf" srcId="{8A2F05A8-D0F1-EB4F-A70A-F3B4362B0A3E}" destId="{FC750561-2128-304C-9B08-70727F9B315F}" srcOrd="0" destOrd="0" presId="urn:microsoft.com/office/officeart/2005/8/layout/hierarchy3"/>
    <dgm:cxn modelId="{82700584-3400-4045-AB99-F82B307B2A96}" type="presParOf" srcId="{422BBB3F-7B94-1B42-9B48-0FCA73B55DD2}" destId="{165D2DC2-77BA-7B4F-BD29-DCDFDBE18B45}" srcOrd="0" destOrd="0" presId="urn:microsoft.com/office/officeart/2005/8/layout/hierarchy3"/>
    <dgm:cxn modelId="{58841AF2-732D-574A-9713-203B33A7E0E1}" type="presParOf" srcId="{165D2DC2-77BA-7B4F-BD29-DCDFDBE18B45}" destId="{DB639668-3B8A-1B44-876A-133CCB09377C}" srcOrd="0" destOrd="0" presId="urn:microsoft.com/office/officeart/2005/8/layout/hierarchy3"/>
    <dgm:cxn modelId="{EE690FE7-1C1E-DC4E-AD27-114C970912CF}" type="presParOf" srcId="{DB639668-3B8A-1B44-876A-133CCB09377C}" destId="{21D2B4FD-7F21-5347-A547-06FB4C77EBAD}" srcOrd="0" destOrd="0" presId="urn:microsoft.com/office/officeart/2005/8/layout/hierarchy3"/>
    <dgm:cxn modelId="{B7C55F10-4BE4-D242-A823-0699CCDAEA63}" type="presParOf" srcId="{DB639668-3B8A-1B44-876A-133CCB09377C}" destId="{DB53CA49-89F4-B840-BC67-BC636557D526}" srcOrd="1" destOrd="0" presId="urn:microsoft.com/office/officeart/2005/8/layout/hierarchy3"/>
    <dgm:cxn modelId="{336E6A6F-C63F-F346-A3A3-F35EE705CCDD}" type="presParOf" srcId="{165D2DC2-77BA-7B4F-BD29-DCDFDBE18B45}" destId="{5FF7E847-177C-FF4C-A6FE-618574BC796E}" srcOrd="1" destOrd="0" presId="urn:microsoft.com/office/officeart/2005/8/layout/hierarchy3"/>
    <dgm:cxn modelId="{6B77881C-7A06-8F4A-8C78-3D9673D807D9}" type="presParOf" srcId="{5FF7E847-177C-FF4C-A6FE-618574BC796E}" destId="{3B33E553-EF45-264C-84E3-C91FF6DFC72F}" srcOrd="0" destOrd="0" presId="urn:microsoft.com/office/officeart/2005/8/layout/hierarchy3"/>
    <dgm:cxn modelId="{04C469F4-4452-0146-9B62-E77576CA502E}" type="presParOf" srcId="{5FF7E847-177C-FF4C-A6FE-618574BC796E}" destId="{1E342ECA-06D1-D749-A96C-87260C5B5694}" srcOrd="1" destOrd="0" presId="urn:microsoft.com/office/officeart/2005/8/layout/hierarchy3"/>
    <dgm:cxn modelId="{E4DA47E4-68D1-6B45-87FD-4A5E992D4A33}" type="presParOf" srcId="{5FF7E847-177C-FF4C-A6FE-618574BC796E}" destId="{FC750561-2128-304C-9B08-70727F9B315F}" srcOrd="2" destOrd="0" presId="urn:microsoft.com/office/officeart/2005/8/layout/hierarchy3"/>
    <dgm:cxn modelId="{7D9F97FD-4D29-684F-8204-C5F4DE06812E}" type="presParOf" srcId="{5FF7E847-177C-FF4C-A6FE-618574BC796E}" destId="{BAFCCC69-5C3C-8247-8E61-7B53FD42BD23}" srcOrd="3" destOrd="0" presId="urn:microsoft.com/office/officeart/2005/8/layout/hierarchy3"/>
    <dgm:cxn modelId="{78F52FC3-857F-7646-BFB9-9C8B20EEE127}" type="presParOf" srcId="{5FF7E847-177C-FF4C-A6FE-618574BC796E}" destId="{4D882D9E-94C0-7941-A5A9-7245648EA9BC}" srcOrd="4" destOrd="0" presId="urn:microsoft.com/office/officeart/2005/8/layout/hierarchy3"/>
    <dgm:cxn modelId="{7FA2C9B8-AA2D-7044-A884-3606AAD2792F}" type="presParOf" srcId="{5FF7E847-177C-FF4C-A6FE-618574BC796E}" destId="{582C57C3-AFFF-844D-91B7-DE214629E319}" srcOrd="5" destOrd="0" presId="urn:microsoft.com/office/officeart/2005/8/layout/hierarchy3"/>
    <dgm:cxn modelId="{5F448AC0-2EAA-E944-AE8A-86F196799852}" type="presParOf" srcId="{5FF7E847-177C-FF4C-A6FE-618574BC796E}" destId="{001527F8-D832-6B4C-9B73-93325DD66270}" srcOrd="6" destOrd="0" presId="urn:microsoft.com/office/officeart/2005/8/layout/hierarchy3"/>
    <dgm:cxn modelId="{AD162BCC-AFF0-B84A-984A-01F2FABE401A}" type="presParOf" srcId="{5FF7E847-177C-FF4C-A6FE-618574BC796E}" destId="{E90B753E-CF15-3846-B8AE-60E0DD1C14B3}" srcOrd="7" destOrd="0" presId="urn:microsoft.com/office/officeart/2005/8/layout/hierarchy3"/>
    <dgm:cxn modelId="{0AC11793-5295-574A-9835-8370FB0A3C73}" type="presParOf" srcId="{5FF7E847-177C-FF4C-A6FE-618574BC796E}" destId="{EE299C91-2C8E-EB46-901D-77FE7857AA7C}" srcOrd="8" destOrd="0" presId="urn:microsoft.com/office/officeart/2005/8/layout/hierarchy3"/>
    <dgm:cxn modelId="{6B77F9AB-DBBC-574D-A0D6-EBF48F6BAF93}" type="presParOf" srcId="{5FF7E847-177C-FF4C-A6FE-618574BC796E}" destId="{571F8A7E-FD47-DF47-9110-4989EA7ED5C0}" srcOrd="9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CE910F-B68C-1447-980D-1CC49F107C59}" type="doc">
      <dgm:prSet loTypeId="urn:microsoft.com/office/officeart/2005/8/layout/hierarchy3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069356E-8CD0-824B-ACAD-53F35210484F}">
      <dgm:prSet phldrT="[Text]" custT="1"/>
      <dgm:spPr>
        <a:solidFill>
          <a:srgbClr val="660066"/>
        </a:solidFill>
      </dgm:spPr>
      <dgm:t>
        <a:bodyPr/>
        <a:lstStyle/>
        <a:p>
          <a:r>
            <a:rPr lang="en-GB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Information and Communication Science and Technology</a:t>
          </a:r>
          <a:r>
            <a:rPr lang="hr-H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Platform</a:t>
          </a:r>
          <a:endParaRPr lang="en-US" sz="1400" dirty="0"/>
        </a:p>
      </dgm:t>
    </dgm:pt>
    <dgm:pt modelId="{D97B027B-213D-BF4D-9EC6-94F341E2B85F}" type="parTrans" cxnId="{DA74DDB7-DC9A-F544-BE9B-DB0A9A4CE0D9}">
      <dgm:prSet/>
      <dgm:spPr/>
      <dgm:t>
        <a:bodyPr/>
        <a:lstStyle/>
        <a:p>
          <a:endParaRPr lang="en-US" sz="1400"/>
        </a:p>
      </dgm:t>
    </dgm:pt>
    <dgm:pt modelId="{840105B9-7A73-D840-8A0E-FE7547890DB7}" type="sibTrans" cxnId="{DA74DDB7-DC9A-F544-BE9B-DB0A9A4CE0D9}">
      <dgm:prSet/>
      <dgm:spPr/>
      <dgm:t>
        <a:bodyPr/>
        <a:lstStyle/>
        <a:p>
          <a:endParaRPr lang="en-US" sz="1400"/>
        </a:p>
      </dgm:t>
    </dgm:pt>
    <dgm:pt modelId="{6B44542A-D7FF-D944-ADC8-6D55C216757C}">
      <dgm:prSet phldrT="[Text]" custT="1"/>
      <dgm:spPr/>
      <dgm:t>
        <a:bodyPr/>
        <a:lstStyle/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Network and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ommunication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upport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dirty="0"/>
        </a:p>
      </dgm:t>
    </dgm:pt>
    <dgm:pt modelId="{292FD242-4472-D949-811F-D6DEA99066CB}" type="parTrans" cxnId="{E76CEDA0-E56E-E842-8B58-FA216C3530EA}">
      <dgm:prSet/>
      <dgm:spPr/>
      <dgm:t>
        <a:bodyPr/>
        <a:lstStyle/>
        <a:p>
          <a:endParaRPr lang="en-US" sz="1400"/>
        </a:p>
      </dgm:t>
    </dgm:pt>
    <dgm:pt modelId="{351C5024-0303-1C4E-9EC7-878BBA4AC1D6}" type="sibTrans" cxnId="{E76CEDA0-E56E-E842-8B58-FA216C3530EA}">
      <dgm:prSet/>
      <dgm:spPr/>
      <dgm:t>
        <a:bodyPr/>
        <a:lstStyle/>
        <a:p>
          <a:endParaRPr lang="en-US" sz="1400"/>
        </a:p>
      </dgm:t>
    </dgm:pt>
    <dgm:pt modelId="{787F3217-7FFF-9648-B554-11F760AE4C6E}">
      <dgm:prSet phldrT="[Text]" custT="1"/>
      <dgm:spPr/>
      <dgm:t>
        <a:bodyPr/>
        <a:lstStyle/>
        <a:p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nalytics </a:t>
          </a:r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dirty="0"/>
        </a:p>
      </dgm:t>
    </dgm:pt>
    <dgm:pt modelId="{8A2F05A8-D0F1-EB4F-A70A-F3B4362B0A3E}" type="parTrans" cxnId="{8A6FB8F4-70C0-2148-A797-6E1C1F29D33B}">
      <dgm:prSet/>
      <dgm:spPr/>
      <dgm:t>
        <a:bodyPr/>
        <a:lstStyle/>
        <a:p>
          <a:endParaRPr lang="en-US" sz="1400"/>
        </a:p>
      </dgm:t>
    </dgm:pt>
    <dgm:pt modelId="{3FAA957C-1D7E-3E43-BB7F-D70554D6BED0}" type="sibTrans" cxnId="{8A6FB8F4-70C0-2148-A797-6E1C1F29D33B}">
      <dgm:prSet/>
      <dgm:spPr/>
      <dgm:t>
        <a:bodyPr/>
        <a:lstStyle/>
        <a:p>
          <a:endParaRPr lang="en-US" sz="1400"/>
        </a:p>
      </dgm:t>
    </dgm:pt>
    <dgm:pt modelId="{72348AB3-1DA1-7942-A7B5-99F07CFD30E1}">
      <dgm:prSet phldrT="[Text]" custT="1"/>
      <dgm:spPr/>
      <dgm:t>
        <a:bodyPr/>
        <a:lstStyle/>
        <a:p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Advanced HPC </a:t>
          </a:r>
          <a:r>
            <a:rPr lang="hr-HR" sz="140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dirty="0"/>
        </a:p>
      </dgm:t>
    </dgm:pt>
    <dgm:pt modelId="{D5029AF1-BF9B-254D-BD8C-3AE9604B942D}" type="parTrans" cxnId="{7C7258EB-376C-0E4D-8E83-8D79E9420741}">
      <dgm:prSet/>
      <dgm:spPr/>
      <dgm:t>
        <a:bodyPr/>
        <a:lstStyle/>
        <a:p>
          <a:endParaRPr lang="en-US" sz="1400"/>
        </a:p>
      </dgm:t>
    </dgm:pt>
    <dgm:pt modelId="{2170F8C5-7A1B-EE44-BAC2-55274139491D}" type="sibTrans" cxnId="{7C7258EB-376C-0E4D-8E83-8D79E9420741}">
      <dgm:prSet/>
      <dgm:spPr/>
      <dgm:t>
        <a:bodyPr/>
        <a:lstStyle/>
        <a:p>
          <a:endParaRPr lang="en-US" sz="1400"/>
        </a:p>
      </dgm:t>
    </dgm:pt>
    <dgm:pt modelId="{A7662A9E-FF68-FE4A-8FE4-93792DCF1572}">
      <dgm:prSet phldrT="[Text]" custT="1"/>
      <dgm:spPr/>
      <dgm:t>
        <a:bodyPr/>
        <a:lstStyle/>
        <a:p>
          <a:r>
            <a:rPr lang="ta-IN" sz="1400" dirty="0" smtClean="0">
              <a:latin typeface="Arial"/>
              <a:cs typeface="Arial"/>
            </a:rPr>
            <a:t>Scientific </a:t>
          </a:r>
          <a:r>
            <a:rPr lang="hr-HR" sz="1400" dirty="0" smtClean="0">
              <a:latin typeface="Arial"/>
              <a:cs typeface="Arial"/>
            </a:rPr>
            <a:t>I</a:t>
          </a:r>
          <a:r>
            <a:rPr lang="ta-IN" sz="1400" dirty="0" smtClean="0">
              <a:latin typeface="Arial"/>
              <a:cs typeface="Arial"/>
            </a:rPr>
            <a:t>nformation  </a:t>
          </a:r>
          <a:r>
            <a:rPr lang="hr-HR" sz="1400" dirty="0" smtClean="0">
              <a:latin typeface="Arial"/>
              <a:cs typeface="Arial"/>
            </a:rPr>
            <a:t>S</a:t>
          </a:r>
          <a:r>
            <a:rPr lang="ta-IN" sz="1400" dirty="0" smtClean="0">
              <a:latin typeface="Arial"/>
              <a:cs typeface="Arial"/>
            </a:rPr>
            <a:t>ystems and </a:t>
          </a:r>
          <a:r>
            <a:rPr lang="hr-HR" sz="1400" dirty="0" smtClean="0">
              <a:latin typeface="Arial"/>
              <a:cs typeface="Arial"/>
            </a:rPr>
            <a:t>C</a:t>
          </a:r>
          <a:r>
            <a:rPr lang="ta-IN" sz="1400" dirty="0" smtClean="0">
              <a:latin typeface="Arial"/>
              <a:cs typeface="Arial"/>
            </a:rPr>
            <a:t>loud </a:t>
          </a:r>
          <a:r>
            <a:rPr lang="hr-HR" sz="1400" dirty="0" smtClean="0">
              <a:latin typeface="Arial"/>
              <a:cs typeface="Arial"/>
            </a:rPr>
            <a:t>S</a:t>
          </a:r>
          <a:r>
            <a:rPr lang="ta-IN" sz="1400" dirty="0" smtClean="0">
              <a:latin typeface="Arial"/>
              <a:cs typeface="Arial"/>
            </a:rPr>
            <a:t>ervices </a:t>
          </a:r>
          <a:r>
            <a:rPr lang="hr-HR" sz="1400" dirty="0" smtClean="0">
              <a:latin typeface="Arial"/>
              <a:cs typeface="Arial"/>
            </a:rPr>
            <a:t>U</a:t>
          </a:r>
          <a:r>
            <a:rPr lang="ta-IN" sz="1400" dirty="0" smtClean="0">
              <a:latin typeface="Arial"/>
              <a:cs typeface="Arial"/>
            </a:rPr>
            <a:t>nit</a:t>
          </a:r>
          <a:endParaRPr lang="en-US" sz="1400" dirty="0"/>
        </a:p>
      </dgm:t>
    </dgm:pt>
    <dgm:pt modelId="{45E90E1E-7159-9C4A-B035-E0EF8EF5CC3F}" type="parTrans" cxnId="{A31D7BD9-5EB6-D74F-A540-4809C0984287}">
      <dgm:prSet/>
      <dgm:spPr/>
      <dgm:t>
        <a:bodyPr/>
        <a:lstStyle/>
        <a:p>
          <a:endParaRPr lang="en-US" sz="1400"/>
        </a:p>
      </dgm:t>
    </dgm:pt>
    <dgm:pt modelId="{E8556A98-20AB-DE4D-9C5A-94B7E4963FF0}" type="sibTrans" cxnId="{A31D7BD9-5EB6-D74F-A540-4809C0984287}">
      <dgm:prSet/>
      <dgm:spPr/>
      <dgm:t>
        <a:bodyPr/>
        <a:lstStyle/>
        <a:p>
          <a:endParaRPr lang="en-US" sz="1400"/>
        </a:p>
      </dgm:t>
    </dgm:pt>
    <dgm:pt modelId="{422BBB3F-7B94-1B42-9B48-0FCA73B55DD2}" type="pres">
      <dgm:prSet presAssocID="{D0CE910F-B68C-1447-980D-1CC49F107C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65D2DC2-77BA-7B4F-BD29-DCDFDBE18B45}" type="pres">
      <dgm:prSet presAssocID="{D069356E-8CD0-824B-ACAD-53F35210484F}" presName="root" presStyleCnt="0"/>
      <dgm:spPr/>
    </dgm:pt>
    <dgm:pt modelId="{DB639668-3B8A-1B44-876A-133CCB09377C}" type="pres">
      <dgm:prSet presAssocID="{D069356E-8CD0-824B-ACAD-53F35210484F}" presName="rootComposite" presStyleCnt="0"/>
      <dgm:spPr/>
    </dgm:pt>
    <dgm:pt modelId="{21D2B4FD-7F21-5347-A547-06FB4C77EBAD}" type="pres">
      <dgm:prSet presAssocID="{D069356E-8CD0-824B-ACAD-53F35210484F}" presName="rootText" presStyleLbl="node1" presStyleIdx="0" presStyleCnt="1" custScaleX="162401" custScaleY="177165"/>
      <dgm:spPr/>
      <dgm:t>
        <a:bodyPr/>
        <a:lstStyle/>
        <a:p>
          <a:endParaRPr lang="en-US"/>
        </a:p>
      </dgm:t>
    </dgm:pt>
    <dgm:pt modelId="{DB53CA49-89F4-B840-BC67-BC636557D526}" type="pres">
      <dgm:prSet presAssocID="{D069356E-8CD0-824B-ACAD-53F35210484F}" presName="rootConnector" presStyleLbl="node1" presStyleIdx="0" presStyleCnt="1"/>
      <dgm:spPr/>
      <dgm:t>
        <a:bodyPr/>
        <a:lstStyle/>
        <a:p>
          <a:endParaRPr lang="en-US"/>
        </a:p>
      </dgm:t>
    </dgm:pt>
    <dgm:pt modelId="{5FF7E847-177C-FF4C-A6FE-618574BC796E}" type="pres">
      <dgm:prSet presAssocID="{D069356E-8CD0-824B-ACAD-53F35210484F}" presName="childShape" presStyleCnt="0"/>
      <dgm:spPr/>
    </dgm:pt>
    <dgm:pt modelId="{3B33E553-EF45-264C-84E3-C91FF6DFC72F}" type="pres">
      <dgm:prSet presAssocID="{292FD242-4472-D949-811F-D6DEA99066CB}" presName="Name13" presStyleLbl="parChTrans1D2" presStyleIdx="0" presStyleCnt="4"/>
      <dgm:spPr/>
      <dgm:t>
        <a:bodyPr/>
        <a:lstStyle/>
        <a:p>
          <a:endParaRPr lang="en-US"/>
        </a:p>
      </dgm:t>
    </dgm:pt>
    <dgm:pt modelId="{1E342ECA-06D1-D749-A96C-87260C5B5694}" type="pres">
      <dgm:prSet presAssocID="{6B44542A-D7FF-D944-ADC8-6D55C216757C}" presName="childText" presStyleLbl="bgAcc1" presStyleIdx="0" presStyleCnt="4" custScaleX="165506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50561-2128-304C-9B08-70727F9B315F}" type="pres">
      <dgm:prSet presAssocID="{8A2F05A8-D0F1-EB4F-A70A-F3B4362B0A3E}" presName="Name13" presStyleLbl="parChTrans1D2" presStyleIdx="1" presStyleCnt="4"/>
      <dgm:spPr/>
      <dgm:t>
        <a:bodyPr/>
        <a:lstStyle/>
        <a:p>
          <a:endParaRPr lang="en-US"/>
        </a:p>
      </dgm:t>
    </dgm:pt>
    <dgm:pt modelId="{BAFCCC69-5C3C-8247-8E61-7B53FD42BD23}" type="pres">
      <dgm:prSet presAssocID="{787F3217-7FFF-9648-B554-11F760AE4C6E}" presName="childText" presStyleLbl="bgAcc1" presStyleIdx="1" presStyleCnt="4" custScaleX="165506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82D9E-94C0-7941-A5A9-7245648EA9BC}" type="pres">
      <dgm:prSet presAssocID="{D5029AF1-BF9B-254D-BD8C-3AE9604B942D}" presName="Name13" presStyleLbl="parChTrans1D2" presStyleIdx="2" presStyleCnt="4"/>
      <dgm:spPr/>
      <dgm:t>
        <a:bodyPr/>
        <a:lstStyle/>
        <a:p>
          <a:endParaRPr lang="en-US"/>
        </a:p>
      </dgm:t>
    </dgm:pt>
    <dgm:pt modelId="{582C57C3-AFFF-844D-91B7-DE214629E319}" type="pres">
      <dgm:prSet presAssocID="{72348AB3-1DA1-7942-A7B5-99F07CFD30E1}" presName="childText" presStyleLbl="bgAcc1" presStyleIdx="2" presStyleCnt="4" custScaleX="165506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527F8-D832-6B4C-9B73-93325DD66270}" type="pres">
      <dgm:prSet presAssocID="{45E90E1E-7159-9C4A-B035-E0EF8EF5CC3F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90B753E-CF15-3846-B8AE-60E0DD1C14B3}" type="pres">
      <dgm:prSet presAssocID="{A7662A9E-FF68-FE4A-8FE4-93792DCF1572}" presName="childText" presStyleLbl="bgAcc1" presStyleIdx="3" presStyleCnt="4" custScaleX="165506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D3C532-8BA0-5544-B78F-465BFFFE4A92}" type="presOf" srcId="{72348AB3-1DA1-7942-A7B5-99F07CFD30E1}" destId="{582C57C3-AFFF-844D-91B7-DE214629E319}" srcOrd="0" destOrd="0" presId="urn:microsoft.com/office/officeart/2005/8/layout/hierarchy3"/>
    <dgm:cxn modelId="{A7417978-1176-934A-80AC-6BFCB8ED86C2}" type="presOf" srcId="{6B44542A-D7FF-D944-ADC8-6D55C216757C}" destId="{1E342ECA-06D1-D749-A96C-87260C5B5694}" srcOrd="0" destOrd="0" presId="urn:microsoft.com/office/officeart/2005/8/layout/hierarchy3"/>
    <dgm:cxn modelId="{DA74DDB7-DC9A-F544-BE9B-DB0A9A4CE0D9}" srcId="{D0CE910F-B68C-1447-980D-1CC49F107C59}" destId="{D069356E-8CD0-824B-ACAD-53F35210484F}" srcOrd="0" destOrd="0" parTransId="{D97B027B-213D-BF4D-9EC6-94F341E2B85F}" sibTransId="{840105B9-7A73-D840-8A0E-FE7547890DB7}"/>
    <dgm:cxn modelId="{BF34CDC3-0740-3642-A017-220C1A05E110}" type="presOf" srcId="{8A2F05A8-D0F1-EB4F-A70A-F3B4362B0A3E}" destId="{FC750561-2128-304C-9B08-70727F9B315F}" srcOrd="0" destOrd="0" presId="urn:microsoft.com/office/officeart/2005/8/layout/hierarchy3"/>
    <dgm:cxn modelId="{10356E6E-76C6-0C48-A4E3-EA7C5600750A}" type="presOf" srcId="{292FD242-4472-D949-811F-D6DEA99066CB}" destId="{3B33E553-EF45-264C-84E3-C91FF6DFC72F}" srcOrd="0" destOrd="0" presId="urn:microsoft.com/office/officeart/2005/8/layout/hierarchy3"/>
    <dgm:cxn modelId="{26E6BFDC-A0C5-4A40-A1C7-C5CC14D33172}" type="presOf" srcId="{D5029AF1-BF9B-254D-BD8C-3AE9604B942D}" destId="{4D882D9E-94C0-7941-A5A9-7245648EA9BC}" srcOrd="0" destOrd="0" presId="urn:microsoft.com/office/officeart/2005/8/layout/hierarchy3"/>
    <dgm:cxn modelId="{80F9FCD4-3701-FC4D-82E5-E4FBBB988654}" type="presOf" srcId="{D0CE910F-B68C-1447-980D-1CC49F107C59}" destId="{422BBB3F-7B94-1B42-9B48-0FCA73B55DD2}" srcOrd="0" destOrd="0" presId="urn:microsoft.com/office/officeart/2005/8/layout/hierarchy3"/>
    <dgm:cxn modelId="{36E17533-FC23-1E4A-8D4B-CEABFF19ED8D}" type="presOf" srcId="{45E90E1E-7159-9C4A-B035-E0EF8EF5CC3F}" destId="{001527F8-D832-6B4C-9B73-93325DD66270}" srcOrd="0" destOrd="0" presId="urn:microsoft.com/office/officeart/2005/8/layout/hierarchy3"/>
    <dgm:cxn modelId="{A31D7BD9-5EB6-D74F-A540-4809C0984287}" srcId="{D069356E-8CD0-824B-ACAD-53F35210484F}" destId="{A7662A9E-FF68-FE4A-8FE4-93792DCF1572}" srcOrd="3" destOrd="0" parTransId="{45E90E1E-7159-9C4A-B035-E0EF8EF5CC3F}" sibTransId="{E8556A98-20AB-DE4D-9C5A-94B7E4963FF0}"/>
    <dgm:cxn modelId="{E76CEDA0-E56E-E842-8B58-FA216C3530EA}" srcId="{D069356E-8CD0-824B-ACAD-53F35210484F}" destId="{6B44542A-D7FF-D944-ADC8-6D55C216757C}" srcOrd="0" destOrd="0" parTransId="{292FD242-4472-D949-811F-D6DEA99066CB}" sibTransId="{351C5024-0303-1C4E-9EC7-878BBA4AC1D6}"/>
    <dgm:cxn modelId="{8A6FB8F4-70C0-2148-A797-6E1C1F29D33B}" srcId="{D069356E-8CD0-824B-ACAD-53F35210484F}" destId="{787F3217-7FFF-9648-B554-11F760AE4C6E}" srcOrd="1" destOrd="0" parTransId="{8A2F05A8-D0F1-EB4F-A70A-F3B4362B0A3E}" sibTransId="{3FAA957C-1D7E-3E43-BB7F-D70554D6BED0}"/>
    <dgm:cxn modelId="{D8C485FF-4C74-9E45-BE8E-324514125840}" type="presOf" srcId="{D069356E-8CD0-824B-ACAD-53F35210484F}" destId="{21D2B4FD-7F21-5347-A547-06FB4C77EBAD}" srcOrd="0" destOrd="0" presId="urn:microsoft.com/office/officeart/2005/8/layout/hierarchy3"/>
    <dgm:cxn modelId="{B7473AD5-4A77-464B-AEC0-A0C9532976BF}" type="presOf" srcId="{787F3217-7FFF-9648-B554-11F760AE4C6E}" destId="{BAFCCC69-5C3C-8247-8E61-7B53FD42BD23}" srcOrd="0" destOrd="0" presId="urn:microsoft.com/office/officeart/2005/8/layout/hierarchy3"/>
    <dgm:cxn modelId="{6DE2CB6D-EF3F-8342-87EE-5C341CD3F8C4}" type="presOf" srcId="{A7662A9E-FF68-FE4A-8FE4-93792DCF1572}" destId="{E90B753E-CF15-3846-B8AE-60E0DD1C14B3}" srcOrd="0" destOrd="0" presId="urn:microsoft.com/office/officeart/2005/8/layout/hierarchy3"/>
    <dgm:cxn modelId="{E909ABE5-C308-E74D-A6E0-2843AF3B6435}" type="presOf" srcId="{D069356E-8CD0-824B-ACAD-53F35210484F}" destId="{DB53CA49-89F4-B840-BC67-BC636557D526}" srcOrd="1" destOrd="0" presId="urn:microsoft.com/office/officeart/2005/8/layout/hierarchy3"/>
    <dgm:cxn modelId="{7C7258EB-376C-0E4D-8E83-8D79E9420741}" srcId="{D069356E-8CD0-824B-ACAD-53F35210484F}" destId="{72348AB3-1DA1-7942-A7B5-99F07CFD30E1}" srcOrd="2" destOrd="0" parTransId="{D5029AF1-BF9B-254D-BD8C-3AE9604B942D}" sibTransId="{2170F8C5-7A1B-EE44-BAC2-55274139491D}"/>
    <dgm:cxn modelId="{1C82F3AE-02F0-EB40-90D9-B2D0CB5A097B}" type="presParOf" srcId="{422BBB3F-7B94-1B42-9B48-0FCA73B55DD2}" destId="{165D2DC2-77BA-7B4F-BD29-DCDFDBE18B45}" srcOrd="0" destOrd="0" presId="urn:microsoft.com/office/officeart/2005/8/layout/hierarchy3"/>
    <dgm:cxn modelId="{5619CF93-4FCC-9A4F-8B75-65599AEE4FCD}" type="presParOf" srcId="{165D2DC2-77BA-7B4F-BD29-DCDFDBE18B45}" destId="{DB639668-3B8A-1B44-876A-133CCB09377C}" srcOrd="0" destOrd="0" presId="urn:microsoft.com/office/officeart/2005/8/layout/hierarchy3"/>
    <dgm:cxn modelId="{69D78041-E113-D449-ABDE-00C6EB1C99E5}" type="presParOf" srcId="{DB639668-3B8A-1B44-876A-133CCB09377C}" destId="{21D2B4FD-7F21-5347-A547-06FB4C77EBAD}" srcOrd="0" destOrd="0" presId="urn:microsoft.com/office/officeart/2005/8/layout/hierarchy3"/>
    <dgm:cxn modelId="{5C7A712A-B120-A04D-A3FD-8BE213B2FCB0}" type="presParOf" srcId="{DB639668-3B8A-1B44-876A-133CCB09377C}" destId="{DB53CA49-89F4-B840-BC67-BC636557D526}" srcOrd="1" destOrd="0" presId="urn:microsoft.com/office/officeart/2005/8/layout/hierarchy3"/>
    <dgm:cxn modelId="{B7B6C0B6-14F1-4940-A24B-200C8A1E55BD}" type="presParOf" srcId="{165D2DC2-77BA-7B4F-BD29-DCDFDBE18B45}" destId="{5FF7E847-177C-FF4C-A6FE-618574BC796E}" srcOrd="1" destOrd="0" presId="urn:microsoft.com/office/officeart/2005/8/layout/hierarchy3"/>
    <dgm:cxn modelId="{890F8158-5EE0-3C43-9AAA-0792570D93AB}" type="presParOf" srcId="{5FF7E847-177C-FF4C-A6FE-618574BC796E}" destId="{3B33E553-EF45-264C-84E3-C91FF6DFC72F}" srcOrd="0" destOrd="0" presId="urn:microsoft.com/office/officeart/2005/8/layout/hierarchy3"/>
    <dgm:cxn modelId="{6183FA75-5A85-8B44-A5CE-2494B15CCBA6}" type="presParOf" srcId="{5FF7E847-177C-FF4C-A6FE-618574BC796E}" destId="{1E342ECA-06D1-D749-A96C-87260C5B5694}" srcOrd="1" destOrd="0" presId="urn:microsoft.com/office/officeart/2005/8/layout/hierarchy3"/>
    <dgm:cxn modelId="{493CC8F5-2BB7-5F44-84C9-6F1A17AC5033}" type="presParOf" srcId="{5FF7E847-177C-FF4C-A6FE-618574BC796E}" destId="{FC750561-2128-304C-9B08-70727F9B315F}" srcOrd="2" destOrd="0" presId="urn:microsoft.com/office/officeart/2005/8/layout/hierarchy3"/>
    <dgm:cxn modelId="{7123730B-88F1-FA43-8B77-D6309C229E2D}" type="presParOf" srcId="{5FF7E847-177C-FF4C-A6FE-618574BC796E}" destId="{BAFCCC69-5C3C-8247-8E61-7B53FD42BD23}" srcOrd="3" destOrd="0" presId="urn:microsoft.com/office/officeart/2005/8/layout/hierarchy3"/>
    <dgm:cxn modelId="{35B50EF4-1465-B848-9FF3-2B069041304B}" type="presParOf" srcId="{5FF7E847-177C-FF4C-A6FE-618574BC796E}" destId="{4D882D9E-94C0-7941-A5A9-7245648EA9BC}" srcOrd="4" destOrd="0" presId="urn:microsoft.com/office/officeart/2005/8/layout/hierarchy3"/>
    <dgm:cxn modelId="{9FC55436-4D05-A744-9E0B-23F0F15183DC}" type="presParOf" srcId="{5FF7E847-177C-FF4C-A6FE-618574BC796E}" destId="{582C57C3-AFFF-844D-91B7-DE214629E319}" srcOrd="5" destOrd="0" presId="urn:microsoft.com/office/officeart/2005/8/layout/hierarchy3"/>
    <dgm:cxn modelId="{1A15B36F-943B-B049-AD1C-6546A0E9DF2B}" type="presParOf" srcId="{5FF7E847-177C-FF4C-A6FE-618574BC796E}" destId="{001527F8-D832-6B4C-9B73-93325DD66270}" srcOrd="6" destOrd="0" presId="urn:microsoft.com/office/officeart/2005/8/layout/hierarchy3"/>
    <dgm:cxn modelId="{EA9A5507-4E2D-7D4F-A38D-2FA7479C07BA}" type="presParOf" srcId="{5FF7E847-177C-FF4C-A6FE-618574BC796E}" destId="{E90B753E-CF15-3846-B8AE-60E0DD1C14B3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CE910F-B68C-1447-980D-1CC49F107C59}" type="doc">
      <dgm:prSet loTypeId="urn:microsoft.com/office/officeart/2005/8/layout/hierarchy3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69356E-8CD0-824B-ACAD-53F35210484F}">
      <dgm:prSet phldrT="[Text]" custT="1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en-GB" sz="1400" b="1" dirty="0" smtClean="0">
              <a:latin typeface="Arial" panose="020B0604020202020204" pitchFamily="34" charset="0"/>
              <a:cs typeface="Arial" panose="020B0604020202020204" pitchFamily="34" charset="0"/>
            </a:rPr>
            <a:t>Advanced Technologies and Materials Research Infrastructural Platform</a:t>
          </a:r>
          <a:endParaRPr lang="en-US" sz="1400" dirty="0"/>
        </a:p>
      </dgm:t>
    </dgm:pt>
    <dgm:pt modelId="{D97B027B-213D-BF4D-9EC6-94F341E2B85F}" type="parTrans" cxnId="{DA74DDB7-DC9A-F544-BE9B-DB0A9A4CE0D9}">
      <dgm:prSet/>
      <dgm:spPr/>
      <dgm:t>
        <a:bodyPr/>
        <a:lstStyle/>
        <a:p>
          <a:endParaRPr lang="en-US" sz="1400"/>
        </a:p>
      </dgm:t>
    </dgm:pt>
    <dgm:pt modelId="{840105B9-7A73-D840-8A0E-FE7547890DB7}" type="sibTrans" cxnId="{DA74DDB7-DC9A-F544-BE9B-DB0A9A4CE0D9}">
      <dgm:prSet/>
      <dgm:spPr/>
      <dgm:t>
        <a:bodyPr/>
        <a:lstStyle/>
        <a:p>
          <a:endParaRPr lang="en-US" sz="1400"/>
        </a:p>
      </dgm:t>
    </dgm:pt>
    <dgm:pt modelId="{6B44542A-D7FF-D944-ADC8-6D55C216757C}">
      <dgm:prSet phldrT="[Text]" custT="1"/>
      <dgm:spPr/>
      <dgm:t>
        <a:bodyPr/>
        <a:lstStyle/>
        <a:p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GB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ynthesis</a:t>
          </a:r>
          <a:r>
            <a:rPr lang="en-GB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GB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roduction</a:t>
          </a:r>
          <a:r>
            <a:rPr lang="en-GB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en-GB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aterials</a:t>
          </a:r>
          <a:endParaRPr lang="en-US" sz="1400" dirty="0"/>
        </a:p>
      </dgm:t>
    </dgm:pt>
    <dgm:pt modelId="{292FD242-4472-D949-811F-D6DEA99066CB}" type="parTrans" cxnId="{E76CEDA0-E56E-E842-8B58-FA216C3530EA}">
      <dgm:prSet/>
      <dgm:spPr/>
      <dgm:t>
        <a:bodyPr/>
        <a:lstStyle/>
        <a:p>
          <a:endParaRPr lang="en-US" sz="1400"/>
        </a:p>
      </dgm:t>
    </dgm:pt>
    <dgm:pt modelId="{351C5024-0303-1C4E-9EC7-878BBA4AC1D6}" type="sibTrans" cxnId="{E76CEDA0-E56E-E842-8B58-FA216C3530EA}">
      <dgm:prSet/>
      <dgm:spPr/>
      <dgm:t>
        <a:bodyPr/>
        <a:lstStyle/>
        <a:p>
          <a:endParaRPr lang="en-US" sz="1400"/>
        </a:p>
      </dgm:t>
    </dgm:pt>
    <dgm:pt modelId="{787F3217-7FFF-9648-B554-11F760AE4C6E}">
      <dgm:prSet phldrT="[Text]" custT="1"/>
      <dgm:spPr/>
      <dgm:t>
        <a:bodyPr/>
        <a:lstStyle/>
        <a:p>
          <a:r>
            <a:rPr lang="en-GB" sz="1400" b="0" dirty="0" smtClean="0">
              <a:latin typeface="Arial" panose="020B0604020202020204" pitchFamily="34" charset="0"/>
              <a:cs typeface="Arial" panose="020B0604020202020204" pitchFamily="34" charset="0"/>
            </a:rPr>
            <a:t>Characterization</a:t>
          </a:r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Unit</a:t>
          </a:r>
          <a:endParaRPr lang="en-US" sz="1400" dirty="0"/>
        </a:p>
      </dgm:t>
    </dgm:pt>
    <dgm:pt modelId="{8A2F05A8-D0F1-EB4F-A70A-F3B4362B0A3E}" type="parTrans" cxnId="{8A6FB8F4-70C0-2148-A797-6E1C1F29D33B}">
      <dgm:prSet/>
      <dgm:spPr/>
      <dgm:t>
        <a:bodyPr/>
        <a:lstStyle/>
        <a:p>
          <a:endParaRPr lang="en-US" sz="1400"/>
        </a:p>
      </dgm:t>
    </dgm:pt>
    <dgm:pt modelId="{3FAA957C-1D7E-3E43-BB7F-D70554D6BED0}" type="sibTrans" cxnId="{8A6FB8F4-70C0-2148-A797-6E1C1F29D33B}">
      <dgm:prSet/>
      <dgm:spPr/>
      <dgm:t>
        <a:bodyPr/>
        <a:lstStyle/>
        <a:p>
          <a:endParaRPr lang="en-US" sz="1400"/>
        </a:p>
      </dgm:t>
    </dgm:pt>
    <dgm:pt modelId="{72348AB3-1DA1-7942-A7B5-99F07CFD30E1}">
      <dgm:prSet phldrT="[Text]" custT="1"/>
      <dgm:spPr/>
      <dgm:t>
        <a:bodyPr/>
        <a:lstStyle/>
        <a:p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GB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hotonics</a:t>
          </a:r>
          <a:r>
            <a:rPr lang="en-GB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dirty="0"/>
        </a:p>
      </dgm:t>
    </dgm:pt>
    <dgm:pt modelId="{D5029AF1-BF9B-254D-BD8C-3AE9604B942D}" type="parTrans" cxnId="{7C7258EB-376C-0E4D-8E83-8D79E9420741}">
      <dgm:prSet/>
      <dgm:spPr/>
      <dgm:t>
        <a:bodyPr/>
        <a:lstStyle/>
        <a:p>
          <a:endParaRPr lang="en-US" sz="1400"/>
        </a:p>
      </dgm:t>
    </dgm:pt>
    <dgm:pt modelId="{2170F8C5-7A1B-EE44-BAC2-55274139491D}" type="sibTrans" cxnId="{7C7258EB-376C-0E4D-8E83-8D79E9420741}">
      <dgm:prSet/>
      <dgm:spPr/>
      <dgm:t>
        <a:bodyPr/>
        <a:lstStyle/>
        <a:p>
          <a:endParaRPr lang="en-US" sz="1400"/>
        </a:p>
      </dgm:t>
    </dgm:pt>
    <dgm:pt modelId="{A7662A9E-FF68-FE4A-8FE4-93792DCF1572}">
      <dgm:prSet phldrT="[Text]" custT="1"/>
      <dgm:spPr/>
      <dgm:t>
        <a:bodyPr/>
        <a:lstStyle/>
        <a:p>
          <a:r>
            <a:rPr lang="en-GB" sz="1400" b="0" dirty="0" smtClean="0">
              <a:latin typeface="Arial" panose="020B0604020202020204" pitchFamily="34" charset="0"/>
              <a:cs typeface="Arial" panose="020B0604020202020204" pitchFamily="34" charset="0"/>
            </a:rPr>
            <a:t>Radiation </a:t>
          </a:r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GB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echnology</a:t>
          </a:r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b="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dirty="0"/>
        </a:p>
      </dgm:t>
    </dgm:pt>
    <dgm:pt modelId="{45E90E1E-7159-9C4A-B035-E0EF8EF5CC3F}" type="parTrans" cxnId="{A31D7BD9-5EB6-D74F-A540-4809C0984287}">
      <dgm:prSet/>
      <dgm:spPr/>
      <dgm:t>
        <a:bodyPr/>
        <a:lstStyle/>
        <a:p>
          <a:endParaRPr lang="en-US" sz="1400"/>
        </a:p>
      </dgm:t>
    </dgm:pt>
    <dgm:pt modelId="{E8556A98-20AB-DE4D-9C5A-94B7E4963FF0}" type="sibTrans" cxnId="{A31D7BD9-5EB6-D74F-A540-4809C0984287}">
      <dgm:prSet/>
      <dgm:spPr/>
      <dgm:t>
        <a:bodyPr/>
        <a:lstStyle/>
        <a:p>
          <a:endParaRPr lang="en-US" sz="1400"/>
        </a:p>
      </dgm:t>
    </dgm:pt>
    <dgm:pt modelId="{422BBB3F-7B94-1B42-9B48-0FCA73B55DD2}" type="pres">
      <dgm:prSet presAssocID="{D0CE910F-B68C-1447-980D-1CC49F107C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65D2DC2-77BA-7B4F-BD29-DCDFDBE18B45}" type="pres">
      <dgm:prSet presAssocID="{D069356E-8CD0-824B-ACAD-53F35210484F}" presName="root" presStyleCnt="0"/>
      <dgm:spPr/>
    </dgm:pt>
    <dgm:pt modelId="{DB639668-3B8A-1B44-876A-133CCB09377C}" type="pres">
      <dgm:prSet presAssocID="{D069356E-8CD0-824B-ACAD-53F35210484F}" presName="rootComposite" presStyleCnt="0"/>
      <dgm:spPr/>
    </dgm:pt>
    <dgm:pt modelId="{21D2B4FD-7F21-5347-A547-06FB4C77EBAD}" type="pres">
      <dgm:prSet presAssocID="{D069356E-8CD0-824B-ACAD-53F35210484F}" presName="rootText" presStyleLbl="node1" presStyleIdx="0" presStyleCnt="1" custScaleX="162401" custScaleY="177165"/>
      <dgm:spPr/>
      <dgm:t>
        <a:bodyPr/>
        <a:lstStyle/>
        <a:p>
          <a:endParaRPr lang="en-US"/>
        </a:p>
      </dgm:t>
    </dgm:pt>
    <dgm:pt modelId="{DB53CA49-89F4-B840-BC67-BC636557D526}" type="pres">
      <dgm:prSet presAssocID="{D069356E-8CD0-824B-ACAD-53F35210484F}" presName="rootConnector" presStyleLbl="node1" presStyleIdx="0" presStyleCnt="1"/>
      <dgm:spPr/>
      <dgm:t>
        <a:bodyPr/>
        <a:lstStyle/>
        <a:p>
          <a:endParaRPr lang="en-US"/>
        </a:p>
      </dgm:t>
    </dgm:pt>
    <dgm:pt modelId="{5FF7E847-177C-FF4C-A6FE-618574BC796E}" type="pres">
      <dgm:prSet presAssocID="{D069356E-8CD0-824B-ACAD-53F35210484F}" presName="childShape" presStyleCnt="0"/>
      <dgm:spPr/>
    </dgm:pt>
    <dgm:pt modelId="{3B33E553-EF45-264C-84E3-C91FF6DFC72F}" type="pres">
      <dgm:prSet presAssocID="{292FD242-4472-D949-811F-D6DEA99066CB}" presName="Name13" presStyleLbl="parChTrans1D2" presStyleIdx="0" presStyleCnt="4"/>
      <dgm:spPr/>
      <dgm:t>
        <a:bodyPr/>
        <a:lstStyle/>
        <a:p>
          <a:endParaRPr lang="en-US"/>
        </a:p>
      </dgm:t>
    </dgm:pt>
    <dgm:pt modelId="{1E342ECA-06D1-D749-A96C-87260C5B5694}" type="pres">
      <dgm:prSet presAssocID="{6B44542A-D7FF-D944-ADC8-6D55C216757C}" presName="childText" presStyleLbl="bgAcc1" presStyleIdx="0" presStyleCnt="4" custScaleX="148955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50561-2128-304C-9B08-70727F9B315F}" type="pres">
      <dgm:prSet presAssocID="{8A2F05A8-D0F1-EB4F-A70A-F3B4362B0A3E}" presName="Name13" presStyleLbl="parChTrans1D2" presStyleIdx="1" presStyleCnt="4"/>
      <dgm:spPr/>
      <dgm:t>
        <a:bodyPr/>
        <a:lstStyle/>
        <a:p>
          <a:endParaRPr lang="en-US"/>
        </a:p>
      </dgm:t>
    </dgm:pt>
    <dgm:pt modelId="{BAFCCC69-5C3C-8247-8E61-7B53FD42BD23}" type="pres">
      <dgm:prSet presAssocID="{787F3217-7FFF-9648-B554-11F760AE4C6E}" presName="childText" presStyleLbl="bgAcc1" presStyleIdx="1" presStyleCnt="4" custScaleX="148955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82D9E-94C0-7941-A5A9-7245648EA9BC}" type="pres">
      <dgm:prSet presAssocID="{D5029AF1-BF9B-254D-BD8C-3AE9604B942D}" presName="Name13" presStyleLbl="parChTrans1D2" presStyleIdx="2" presStyleCnt="4"/>
      <dgm:spPr/>
      <dgm:t>
        <a:bodyPr/>
        <a:lstStyle/>
        <a:p>
          <a:endParaRPr lang="en-US"/>
        </a:p>
      </dgm:t>
    </dgm:pt>
    <dgm:pt modelId="{582C57C3-AFFF-844D-91B7-DE214629E319}" type="pres">
      <dgm:prSet presAssocID="{72348AB3-1DA1-7942-A7B5-99F07CFD30E1}" presName="childText" presStyleLbl="bgAcc1" presStyleIdx="2" presStyleCnt="4" custScaleX="148955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527F8-D832-6B4C-9B73-93325DD66270}" type="pres">
      <dgm:prSet presAssocID="{45E90E1E-7159-9C4A-B035-E0EF8EF5CC3F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90B753E-CF15-3846-B8AE-60E0DD1C14B3}" type="pres">
      <dgm:prSet presAssocID="{A7662A9E-FF68-FE4A-8FE4-93792DCF1572}" presName="childText" presStyleLbl="bgAcc1" presStyleIdx="3" presStyleCnt="4" custScaleX="148955" custScaleY="12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3417F2-D542-BF4C-A760-1C39A2795C32}" type="presOf" srcId="{72348AB3-1DA1-7942-A7B5-99F07CFD30E1}" destId="{582C57C3-AFFF-844D-91B7-DE214629E319}" srcOrd="0" destOrd="0" presId="urn:microsoft.com/office/officeart/2005/8/layout/hierarchy3"/>
    <dgm:cxn modelId="{18D88A7C-BB06-364B-BFF2-5C61033E71B6}" type="presOf" srcId="{6B44542A-D7FF-D944-ADC8-6D55C216757C}" destId="{1E342ECA-06D1-D749-A96C-87260C5B5694}" srcOrd="0" destOrd="0" presId="urn:microsoft.com/office/officeart/2005/8/layout/hierarchy3"/>
    <dgm:cxn modelId="{B986F81A-B976-584F-857F-31B1D48A2804}" type="presOf" srcId="{292FD242-4472-D949-811F-D6DEA99066CB}" destId="{3B33E553-EF45-264C-84E3-C91FF6DFC72F}" srcOrd="0" destOrd="0" presId="urn:microsoft.com/office/officeart/2005/8/layout/hierarchy3"/>
    <dgm:cxn modelId="{0222469A-BA5E-2344-B33E-7DD52F4642A7}" type="presOf" srcId="{8A2F05A8-D0F1-EB4F-A70A-F3B4362B0A3E}" destId="{FC750561-2128-304C-9B08-70727F9B315F}" srcOrd="0" destOrd="0" presId="urn:microsoft.com/office/officeart/2005/8/layout/hierarchy3"/>
    <dgm:cxn modelId="{5E2C202B-5FC6-6249-8182-C64DBC3E1D8C}" type="presOf" srcId="{D069356E-8CD0-824B-ACAD-53F35210484F}" destId="{21D2B4FD-7F21-5347-A547-06FB4C77EBAD}" srcOrd="0" destOrd="0" presId="urn:microsoft.com/office/officeart/2005/8/layout/hierarchy3"/>
    <dgm:cxn modelId="{22209B49-2D97-DB4C-8201-8A2C292A30E0}" type="presOf" srcId="{D5029AF1-BF9B-254D-BD8C-3AE9604B942D}" destId="{4D882D9E-94C0-7941-A5A9-7245648EA9BC}" srcOrd="0" destOrd="0" presId="urn:microsoft.com/office/officeart/2005/8/layout/hierarchy3"/>
    <dgm:cxn modelId="{DA74DDB7-DC9A-F544-BE9B-DB0A9A4CE0D9}" srcId="{D0CE910F-B68C-1447-980D-1CC49F107C59}" destId="{D069356E-8CD0-824B-ACAD-53F35210484F}" srcOrd="0" destOrd="0" parTransId="{D97B027B-213D-BF4D-9EC6-94F341E2B85F}" sibTransId="{840105B9-7A73-D840-8A0E-FE7547890DB7}"/>
    <dgm:cxn modelId="{877297DB-C33F-FE4E-BC71-D7A35D31966F}" type="presOf" srcId="{D0CE910F-B68C-1447-980D-1CC49F107C59}" destId="{422BBB3F-7B94-1B42-9B48-0FCA73B55DD2}" srcOrd="0" destOrd="0" presId="urn:microsoft.com/office/officeart/2005/8/layout/hierarchy3"/>
    <dgm:cxn modelId="{A31D7BD9-5EB6-D74F-A540-4809C0984287}" srcId="{D069356E-8CD0-824B-ACAD-53F35210484F}" destId="{A7662A9E-FF68-FE4A-8FE4-93792DCF1572}" srcOrd="3" destOrd="0" parTransId="{45E90E1E-7159-9C4A-B035-E0EF8EF5CC3F}" sibTransId="{E8556A98-20AB-DE4D-9C5A-94B7E4963FF0}"/>
    <dgm:cxn modelId="{C594D4C1-4441-D542-BBA9-6283321338AD}" type="presOf" srcId="{787F3217-7FFF-9648-B554-11F760AE4C6E}" destId="{BAFCCC69-5C3C-8247-8E61-7B53FD42BD23}" srcOrd="0" destOrd="0" presId="urn:microsoft.com/office/officeart/2005/8/layout/hierarchy3"/>
    <dgm:cxn modelId="{E76CEDA0-E56E-E842-8B58-FA216C3530EA}" srcId="{D069356E-8CD0-824B-ACAD-53F35210484F}" destId="{6B44542A-D7FF-D944-ADC8-6D55C216757C}" srcOrd="0" destOrd="0" parTransId="{292FD242-4472-D949-811F-D6DEA99066CB}" sibTransId="{351C5024-0303-1C4E-9EC7-878BBA4AC1D6}"/>
    <dgm:cxn modelId="{8A6FB8F4-70C0-2148-A797-6E1C1F29D33B}" srcId="{D069356E-8CD0-824B-ACAD-53F35210484F}" destId="{787F3217-7FFF-9648-B554-11F760AE4C6E}" srcOrd="1" destOrd="0" parTransId="{8A2F05A8-D0F1-EB4F-A70A-F3B4362B0A3E}" sibTransId="{3FAA957C-1D7E-3E43-BB7F-D70554D6BED0}"/>
    <dgm:cxn modelId="{D632F818-C475-5E42-A069-87C8C3D03587}" type="presOf" srcId="{45E90E1E-7159-9C4A-B035-E0EF8EF5CC3F}" destId="{001527F8-D832-6B4C-9B73-93325DD66270}" srcOrd="0" destOrd="0" presId="urn:microsoft.com/office/officeart/2005/8/layout/hierarchy3"/>
    <dgm:cxn modelId="{1D4AB752-DE84-B348-BC2C-B429B8CB86BE}" type="presOf" srcId="{A7662A9E-FF68-FE4A-8FE4-93792DCF1572}" destId="{E90B753E-CF15-3846-B8AE-60E0DD1C14B3}" srcOrd="0" destOrd="0" presId="urn:microsoft.com/office/officeart/2005/8/layout/hierarchy3"/>
    <dgm:cxn modelId="{7C7258EB-376C-0E4D-8E83-8D79E9420741}" srcId="{D069356E-8CD0-824B-ACAD-53F35210484F}" destId="{72348AB3-1DA1-7942-A7B5-99F07CFD30E1}" srcOrd="2" destOrd="0" parTransId="{D5029AF1-BF9B-254D-BD8C-3AE9604B942D}" sibTransId="{2170F8C5-7A1B-EE44-BAC2-55274139491D}"/>
    <dgm:cxn modelId="{EEEF73E6-BEE7-0B4B-8EC8-584B5087F9A1}" type="presOf" srcId="{D069356E-8CD0-824B-ACAD-53F35210484F}" destId="{DB53CA49-89F4-B840-BC67-BC636557D526}" srcOrd="1" destOrd="0" presId="urn:microsoft.com/office/officeart/2005/8/layout/hierarchy3"/>
    <dgm:cxn modelId="{1D5B780B-1177-634F-9D73-79C3F9E34C01}" type="presParOf" srcId="{422BBB3F-7B94-1B42-9B48-0FCA73B55DD2}" destId="{165D2DC2-77BA-7B4F-BD29-DCDFDBE18B45}" srcOrd="0" destOrd="0" presId="urn:microsoft.com/office/officeart/2005/8/layout/hierarchy3"/>
    <dgm:cxn modelId="{130A5228-D179-B544-9B8A-606EEBB15C53}" type="presParOf" srcId="{165D2DC2-77BA-7B4F-BD29-DCDFDBE18B45}" destId="{DB639668-3B8A-1B44-876A-133CCB09377C}" srcOrd="0" destOrd="0" presId="urn:microsoft.com/office/officeart/2005/8/layout/hierarchy3"/>
    <dgm:cxn modelId="{EEBB7C5B-285E-3940-89F6-75C25969B073}" type="presParOf" srcId="{DB639668-3B8A-1B44-876A-133CCB09377C}" destId="{21D2B4FD-7F21-5347-A547-06FB4C77EBAD}" srcOrd="0" destOrd="0" presId="urn:microsoft.com/office/officeart/2005/8/layout/hierarchy3"/>
    <dgm:cxn modelId="{B630CE0E-C86F-3B4B-91F6-53EBAEA52DC4}" type="presParOf" srcId="{DB639668-3B8A-1B44-876A-133CCB09377C}" destId="{DB53CA49-89F4-B840-BC67-BC636557D526}" srcOrd="1" destOrd="0" presId="urn:microsoft.com/office/officeart/2005/8/layout/hierarchy3"/>
    <dgm:cxn modelId="{542BFCD3-4DE6-5F49-8B53-C59F0FF9ED85}" type="presParOf" srcId="{165D2DC2-77BA-7B4F-BD29-DCDFDBE18B45}" destId="{5FF7E847-177C-FF4C-A6FE-618574BC796E}" srcOrd="1" destOrd="0" presId="urn:microsoft.com/office/officeart/2005/8/layout/hierarchy3"/>
    <dgm:cxn modelId="{A6870858-2B1B-A749-A3BD-4BD96F253106}" type="presParOf" srcId="{5FF7E847-177C-FF4C-A6FE-618574BC796E}" destId="{3B33E553-EF45-264C-84E3-C91FF6DFC72F}" srcOrd="0" destOrd="0" presId="urn:microsoft.com/office/officeart/2005/8/layout/hierarchy3"/>
    <dgm:cxn modelId="{C53C5EF6-6CFF-6D49-B811-9C4E48920AFE}" type="presParOf" srcId="{5FF7E847-177C-FF4C-A6FE-618574BC796E}" destId="{1E342ECA-06D1-D749-A96C-87260C5B5694}" srcOrd="1" destOrd="0" presId="urn:microsoft.com/office/officeart/2005/8/layout/hierarchy3"/>
    <dgm:cxn modelId="{FC7639CC-69CA-4D45-AA78-6D5B82A597AD}" type="presParOf" srcId="{5FF7E847-177C-FF4C-A6FE-618574BC796E}" destId="{FC750561-2128-304C-9B08-70727F9B315F}" srcOrd="2" destOrd="0" presId="urn:microsoft.com/office/officeart/2005/8/layout/hierarchy3"/>
    <dgm:cxn modelId="{AAD19BCB-175F-4641-9B13-F9C47F37352D}" type="presParOf" srcId="{5FF7E847-177C-FF4C-A6FE-618574BC796E}" destId="{BAFCCC69-5C3C-8247-8E61-7B53FD42BD23}" srcOrd="3" destOrd="0" presId="urn:microsoft.com/office/officeart/2005/8/layout/hierarchy3"/>
    <dgm:cxn modelId="{2A0548C4-D82F-DB45-8EF2-15A613006FAC}" type="presParOf" srcId="{5FF7E847-177C-FF4C-A6FE-618574BC796E}" destId="{4D882D9E-94C0-7941-A5A9-7245648EA9BC}" srcOrd="4" destOrd="0" presId="urn:microsoft.com/office/officeart/2005/8/layout/hierarchy3"/>
    <dgm:cxn modelId="{383F1448-4998-AD4C-AE41-0BC263CA3039}" type="presParOf" srcId="{5FF7E847-177C-FF4C-A6FE-618574BC796E}" destId="{582C57C3-AFFF-844D-91B7-DE214629E319}" srcOrd="5" destOrd="0" presId="urn:microsoft.com/office/officeart/2005/8/layout/hierarchy3"/>
    <dgm:cxn modelId="{BCC84583-EE98-D247-8676-940C16916FFE}" type="presParOf" srcId="{5FF7E847-177C-FF4C-A6FE-618574BC796E}" destId="{001527F8-D832-6B4C-9B73-93325DD66270}" srcOrd="6" destOrd="0" presId="urn:microsoft.com/office/officeart/2005/8/layout/hierarchy3"/>
    <dgm:cxn modelId="{86ADF50F-8ACB-6F4F-ABC1-25E209274CD4}" type="presParOf" srcId="{5FF7E847-177C-FF4C-A6FE-618574BC796E}" destId="{E90B753E-CF15-3846-B8AE-60E0DD1C14B3}" srcOrd="7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B4FD-7F21-5347-A547-06FB4C77EBAD}">
      <dsp:nvSpPr>
        <dsp:cNvPr id="0" name=""/>
        <dsp:cNvSpPr/>
      </dsp:nvSpPr>
      <dsp:spPr>
        <a:xfrm>
          <a:off x="199022" y="4774"/>
          <a:ext cx="1785001" cy="91917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Biological and Medical </a:t>
          </a: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Research Infrastructural Platform</a:t>
          </a:r>
          <a:endParaRPr lang="en-US" sz="1400" kern="1200" dirty="0"/>
        </a:p>
      </dsp:txBody>
      <dsp:txXfrm>
        <a:off x="225944" y="31696"/>
        <a:ext cx="1731157" cy="865326"/>
      </dsp:txXfrm>
    </dsp:sp>
    <dsp:sp modelId="{3B33E553-EF45-264C-84E3-C91FF6DFC72F}">
      <dsp:nvSpPr>
        <dsp:cNvPr id="0" name=""/>
        <dsp:cNvSpPr/>
      </dsp:nvSpPr>
      <dsp:spPr>
        <a:xfrm>
          <a:off x="377522" y="923945"/>
          <a:ext cx="178500" cy="535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5941"/>
              </a:lnTo>
              <a:lnTo>
                <a:pt x="178500" y="5359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42ECA-06D1-D749-A96C-87260C5B5694}">
      <dsp:nvSpPr>
        <dsp:cNvPr id="0" name=""/>
        <dsp:cNvSpPr/>
      </dsp:nvSpPr>
      <dsp:spPr>
        <a:xfrm>
          <a:off x="556022" y="1076346"/>
          <a:ext cx="1454628" cy="76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Advanced Diagnostics Unit</a:t>
          </a:r>
          <a:endParaRPr lang="en-US" sz="1400" kern="1200" dirty="0"/>
        </a:p>
      </dsp:txBody>
      <dsp:txXfrm>
        <a:off x="578489" y="1098813"/>
        <a:ext cx="1409694" cy="722147"/>
      </dsp:txXfrm>
    </dsp:sp>
    <dsp:sp modelId="{FC750561-2128-304C-9B08-70727F9B315F}">
      <dsp:nvSpPr>
        <dsp:cNvPr id="0" name=""/>
        <dsp:cNvSpPr/>
      </dsp:nvSpPr>
      <dsp:spPr>
        <a:xfrm>
          <a:off x="377522" y="923945"/>
          <a:ext cx="178500" cy="1455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5422"/>
              </a:lnTo>
              <a:lnTo>
                <a:pt x="178500" y="145542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CCC69-5C3C-8247-8E61-7B53FD42BD23}">
      <dsp:nvSpPr>
        <dsp:cNvPr id="0" name=""/>
        <dsp:cNvSpPr/>
      </dsp:nvSpPr>
      <dsp:spPr>
        <a:xfrm>
          <a:off x="556022" y="1995828"/>
          <a:ext cx="1454628" cy="76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Chemical and Biochemical Unit</a:t>
          </a:r>
          <a:endParaRPr lang="en-US" sz="1400" kern="1200" dirty="0"/>
        </a:p>
      </dsp:txBody>
      <dsp:txXfrm>
        <a:off x="578489" y="2018295"/>
        <a:ext cx="1409694" cy="722147"/>
      </dsp:txXfrm>
    </dsp:sp>
    <dsp:sp modelId="{4D882D9E-94C0-7941-A5A9-7245648EA9BC}">
      <dsp:nvSpPr>
        <dsp:cNvPr id="0" name=""/>
        <dsp:cNvSpPr/>
      </dsp:nvSpPr>
      <dsp:spPr>
        <a:xfrm>
          <a:off x="377522" y="923945"/>
          <a:ext cx="178500" cy="2374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4904"/>
              </a:lnTo>
              <a:lnTo>
                <a:pt x="178500" y="237490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C57C3-AFFF-844D-91B7-DE214629E319}">
      <dsp:nvSpPr>
        <dsp:cNvPr id="0" name=""/>
        <dsp:cNvSpPr/>
      </dsp:nvSpPr>
      <dsp:spPr>
        <a:xfrm>
          <a:off x="556022" y="2915309"/>
          <a:ext cx="1454628" cy="76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Biotechnology </a:t>
          </a:r>
          <a:endParaRPr lang="ta-IN" sz="1400" i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kern="1200" dirty="0"/>
        </a:p>
      </dsp:txBody>
      <dsp:txXfrm>
        <a:off x="578489" y="2937776"/>
        <a:ext cx="1409694" cy="722147"/>
      </dsp:txXfrm>
    </dsp:sp>
    <dsp:sp modelId="{001527F8-D832-6B4C-9B73-93325DD66270}">
      <dsp:nvSpPr>
        <dsp:cNvPr id="0" name=""/>
        <dsp:cNvSpPr/>
      </dsp:nvSpPr>
      <dsp:spPr>
        <a:xfrm>
          <a:off x="377522" y="923945"/>
          <a:ext cx="178500" cy="329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4386"/>
              </a:lnTo>
              <a:lnTo>
                <a:pt x="178500" y="329438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B753E-CF15-3846-B8AE-60E0DD1C14B3}">
      <dsp:nvSpPr>
        <dsp:cNvPr id="0" name=""/>
        <dsp:cNvSpPr/>
      </dsp:nvSpPr>
      <dsp:spPr>
        <a:xfrm>
          <a:off x="556022" y="3834791"/>
          <a:ext cx="1454628" cy="76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Bioimaging </a:t>
          </a:r>
          <a:endParaRPr lang="ta-IN" sz="1400" i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kern="1200" dirty="0"/>
        </a:p>
      </dsp:txBody>
      <dsp:txXfrm>
        <a:off x="578489" y="3857258"/>
        <a:ext cx="1409694" cy="722147"/>
      </dsp:txXfrm>
    </dsp:sp>
    <dsp:sp modelId="{EE299C91-2C8E-EB46-901D-77FE7857AA7C}">
      <dsp:nvSpPr>
        <dsp:cNvPr id="0" name=""/>
        <dsp:cNvSpPr/>
      </dsp:nvSpPr>
      <dsp:spPr>
        <a:xfrm>
          <a:off x="377522" y="923945"/>
          <a:ext cx="178500" cy="4213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3867"/>
              </a:lnTo>
              <a:lnTo>
                <a:pt x="178500" y="42138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F8A7E-FD47-DF47-9110-4989EA7ED5C0}">
      <dsp:nvSpPr>
        <dsp:cNvPr id="0" name=""/>
        <dsp:cNvSpPr/>
      </dsp:nvSpPr>
      <dsp:spPr>
        <a:xfrm>
          <a:off x="556022" y="4754272"/>
          <a:ext cx="1454628" cy="7670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Animal Model Centre</a:t>
          </a:r>
          <a:endParaRPr lang="en-US" sz="1400" kern="1200" dirty="0"/>
        </a:p>
      </dsp:txBody>
      <dsp:txXfrm>
        <a:off x="578489" y="4776739"/>
        <a:ext cx="1409694" cy="722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B4FD-7F21-5347-A547-06FB4C77EBAD}">
      <dsp:nvSpPr>
        <dsp:cNvPr id="0" name=""/>
        <dsp:cNvSpPr/>
      </dsp:nvSpPr>
      <dsp:spPr>
        <a:xfrm>
          <a:off x="96835" y="2724"/>
          <a:ext cx="1980004" cy="98251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Marine and Environmental Research Infrastructural Platform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25612" y="31501"/>
        <a:ext cx="1922450" cy="924961"/>
      </dsp:txXfrm>
    </dsp:sp>
    <dsp:sp modelId="{3B33E553-EF45-264C-84E3-C91FF6DFC72F}">
      <dsp:nvSpPr>
        <dsp:cNvPr id="0" name=""/>
        <dsp:cNvSpPr/>
      </dsp:nvSpPr>
      <dsp:spPr>
        <a:xfrm>
          <a:off x="294836" y="985239"/>
          <a:ext cx="198000" cy="526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6134"/>
              </a:lnTo>
              <a:lnTo>
                <a:pt x="198000" y="526134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42ECA-06D1-D749-A96C-87260C5B5694}">
      <dsp:nvSpPr>
        <dsp:cNvPr id="0" name=""/>
        <dsp:cNvSpPr/>
      </dsp:nvSpPr>
      <dsp:spPr>
        <a:xfrm>
          <a:off x="492836" y="1123883"/>
          <a:ext cx="1539149" cy="774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ceanography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Environmental Modelin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g Unit</a:t>
          </a:r>
          <a:endParaRPr lang="en-US" sz="1400" kern="1200" dirty="0"/>
        </a:p>
      </dsp:txBody>
      <dsp:txXfrm>
        <a:off x="515534" y="1146581"/>
        <a:ext cx="1493753" cy="729585"/>
      </dsp:txXfrm>
    </dsp:sp>
    <dsp:sp modelId="{FC750561-2128-304C-9B08-70727F9B315F}">
      <dsp:nvSpPr>
        <dsp:cNvPr id="0" name=""/>
        <dsp:cNvSpPr/>
      </dsp:nvSpPr>
      <dsp:spPr>
        <a:xfrm>
          <a:off x="294836" y="985239"/>
          <a:ext cx="198000" cy="1428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8505"/>
              </a:lnTo>
              <a:lnTo>
                <a:pt x="198000" y="1428505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CCC69-5C3C-8247-8E61-7B53FD42BD23}">
      <dsp:nvSpPr>
        <dsp:cNvPr id="0" name=""/>
        <dsp:cNvSpPr/>
      </dsp:nvSpPr>
      <dsp:spPr>
        <a:xfrm>
          <a:off x="492836" y="2037509"/>
          <a:ext cx="1539149" cy="752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iogeochemistry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Analytics U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kern="1200" dirty="0"/>
        </a:p>
      </dsp:txBody>
      <dsp:txXfrm>
        <a:off x="514875" y="2059548"/>
        <a:ext cx="1495071" cy="708393"/>
      </dsp:txXfrm>
    </dsp:sp>
    <dsp:sp modelId="{4D882D9E-94C0-7941-A5A9-7245648EA9BC}">
      <dsp:nvSpPr>
        <dsp:cNvPr id="0" name=""/>
        <dsp:cNvSpPr/>
      </dsp:nvSpPr>
      <dsp:spPr>
        <a:xfrm>
          <a:off x="294836" y="985239"/>
          <a:ext cx="198000" cy="2327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7429"/>
              </a:lnTo>
              <a:lnTo>
                <a:pt x="198000" y="2327429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C57C3-AFFF-844D-91B7-DE214629E319}">
      <dsp:nvSpPr>
        <dsp:cNvPr id="0" name=""/>
        <dsp:cNvSpPr/>
      </dsp:nvSpPr>
      <dsp:spPr>
        <a:xfrm>
          <a:off x="492836" y="2928624"/>
          <a:ext cx="1574065" cy="768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Biochemistry and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iodiversity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kern="1200" dirty="0"/>
        </a:p>
      </dsp:txBody>
      <dsp:txXfrm>
        <a:off x="515333" y="2951121"/>
        <a:ext cx="1529071" cy="723094"/>
      </dsp:txXfrm>
    </dsp:sp>
    <dsp:sp modelId="{001527F8-D832-6B4C-9B73-93325DD66270}">
      <dsp:nvSpPr>
        <dsp:cNvPr id="0" name=""/>
        <dsp:cNvSpPr/>
      </dsp:nvSpPr>
      <dsp:spPr>
        <a:xfrm>
          <a:off x="294836" y="985239"/>
          <a:ext cx="198000" cy="3234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4888"/>
              </a:lnTo>
              <a:lnTo>
                <a:pt x="198000" y="3234888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B753E-CF15-3846-B8AE-60E0DD1C14B3}">
      <dsp:nvSpPr>
        <dsp:cNvPr id="0" name=""/>
        <dsp:cNvSpPr/>
      </dsp:nvSpPr>
      <dsp:spPr>
        <a:xfrm>
          <a:off x="492836" y="3835357"/>
          <a:ext cx="1595174" cy="769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Radioecology</a:t>
          </a:r>
          <a:endParaRPr lang="ta-IN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kern="1200" dirty="0"/>
        </a:p>
      </dsp:txBody>
      <dsp:txXfrm>
        <a:off x="515375" y="3857896"/>
        <a:ext cx="1550096" cy="724463"/>
      </dsp:txXfrm>
    </dsp:sp>
    <dsp:sp modelId="{EE299C91-2C8E-EB46-901D-77FE7857AA7C}">
      <dsp:nvSpPr>
        <dsp:cNvPr id="0" name=""/>
        <dsp:cNvSpPr/>
      </dsp:nvSpPr>
      <dsp:spPr>
        <a:xfrm>
          <a:off x="294836" y="985239"/>
          <a:ext cx="198000" cy="4148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8234"/>
              </a:lnTo>
              <a:lnTo>
                <a:pt x="198000" y="4148234"/>
              </a:lnTo>
            </a:path>
          </a:pathLst>
        </a:cu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F8A7E-FD47-DF47-9110-4989EA7ED5C0}">
      <dsp:nvSpPr>
        <dsp:cNvPr id="0" name=""/>
        <dsp:cNvSpPr/>
      </dsp:nvSpPr>
      <dsp:spPr>
        <a:xfrm>
          <a:off x="492836" y="4743542"/>
          <a:ext cx="1620001" cy="7798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esearch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tation Martinska</a:t>
          </a:r>
          <a:endParaRPr lang="en-US" sz="1400" kern="1200" dirty="0"/>
        </a:p>
      </dsp:txBody>
      <dsp:txXfrm>
        <a:off x="515677" y="4766383"/>
        <a:ext cx="1574319" cy="734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B4FD-7F21-5347-A547-06FB4C77EBAD}">
      <dsp:nvSpPr>
        <dsp:cNvPr id="0" name=""/>
        <dsp:cNvSpPr/>
      </dsp:nvSpPr>
      <dsp:spPr>
        <a:xfrm>
          <a:off x="69" y="195089"/>
          <a:ext cx="2176248" cy="1187046"/>
        </a:xfrm>
        <a:prstGeom prst="roundRect">
          <a:avLst>
            <a:gd name="adj" fmla="val 1000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Information and Communication Science and Technology</a:t>
          </a:r>
          <a:r>
            <a:rPr lang="hr-H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Platform</a:t>
          </a:r>
          <a:endParaRPr lang="en-US" sz="1400" kern="1200" dirty="0"/>
        </a:p>
      </dsp:txBody>
      <dsp:txXfrm>
        <a:off x="34836" y="229856"/>
        <a:ext cx="2106714" cy="1117512"/>
      </dsp:txXfrm>
    </dsp:sp>
    <dsp:sp modelId="{3B33E553-EF45-264C-84E3-C91FF6DFC72F}">
      <dsp:nvSpPr>
        <dsp:cNvPr id="0" name=""/>
        <dsp:cNvSpPr/>
      </dsp:nvSpPr>
      <dsp:spPr>
        <a:xfrm>
          <a:off x="217694" y="1382136"/>
          <a:ext cx="217624" cy="577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7365"/>
              </a:lnTo>
              <a:lnTo>
                <a:pt x="217624" y="577365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42ECA-06D1-D749-A96C-87260C5B5694}">
      <dsp:nvSpPr>
        <dsp:cNvPr id="0" name=""/>
        <dsp:cNvSpPr/>
      </dsp:nvSpPr>
      <dsp:spPr>
        <a:xfrm>
          <a:off x="435318" y="1549642"/>
          <a:ext cx="1774285" cy="819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Network and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ommunication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upport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kern="1200" dirty="0"/>
        </a:p>
      </dsp:txBody>
      <dsp:txXfrm>
        <a:off x="459327" y="1573651"/>
        <a:ext cx="1726267" cy="771701"/>
      </dsp:txXfrm>
    </dsp:sp>
    <dsp:sp modelId="{FC750561-2128-304C-9B08-70727F9B315F}">
      <dsp:nvSpPr>
        <dsp:cNvPr id="0" name=""/>
        <dsp:cNvSpPr/>
      </dsp:nvSpPr>
      <dsp:spPr>
        <a:xfrm>
          <a:off x="217694" y="1382136"/>
          <a:ext cx="217624" cy="1564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4591"/>
              </a:lnTo>
              <a:lnTo>
                <a:pt x="217624" y="1564591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CCC69-5C3C-8247-8E61-7B53FD42BD23}">
      <dsp:nvSpPr>
        <dsp:cNvPr id="0" name=""/>
        <dsp:cNvSpPr/>
      </dsp:nvSpPr>
      <dsp:spPr>
        <a:xfrm>
          <a:off x="435318" y="2536868"/>
          <a:ext cx="1774285" cy="819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Data </a:t>
          </a: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A</a:t>
          </a: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nalytics </a:t>
          </a: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kern="1200" dirty="0"/>
        </a:p>
      </dsp:txBody>
      <dsp:txXfrm>
        <a:off x="459327" y="2560877"/>
        <a:ext cx="1726267" cy="771701"/>
      </dsp:txXfrm>
    </dsp:sp>
    <dsp:sp modelId="{4D882D9E-94C0-7941-A5A9-7245648EA9BC}">
      <dsp:nvSpPr>
        <dsp:cNvPr id="0" name=""/>
        <dsp:cNvSpPr/>
      </dsp:nvSpPr>
      <dsp:spPr>
        <a:xfrm>
          <a:off x="217694" y="1382136"/>
          <a:ext cx="217624" cy="2551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816"/>
              </a:lnTo>
              <a:lnTo>
                <a:pt x="217624" y="2551816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C57C3-AFFF-844D-91B7-DE214629E319}">
      <dsp:nvSpPr>
        <dsp:cNvPr id="0" name=""/>
        <dsp:cNvSpPr/>
      </dsp:nvSpPr>
      <dsp:spPr>
        <a:xfrm>
          <a:off x="435318" y="3524093"/>
          <a:ext cx="1774285" cy="819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Advanced HPC </a:t>
          </a:r>
          <a:r>
            <a:rPr lang="hr-H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kern="1200" dirty="0"/>
        </a:p>
      </dsp:txBody>
      <dsp:txXfrm>
        <a:off x="459327" y="3548102"/>
        <a:ext cx="1726267" cy="771701"/>
      </dsp:txXfrm>
    </dsp:sp>
    <dsp:sp modelId="{001527F8-D832-6B4C-9B73-93325DD66270}">
      <dsp:nvSpPr>
        <dsp:cNvPr id="0" name=""/>
        <dsp:cNvSpPr/>
      </dsp:nvSpPr>
      <dsp:spPr>
        <a:xfrm>
          <a:off x="217694" y="1382136"/>
          <a:ext cx="217624" cy="3539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9042"/>
              </a:lnTo>
              <a:lnTo>
                <a:pt x="217624" y="3539042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B753E-CF15-3846-B8AE-60E0DD1C14B3}">
      <dsp:nvSpPr>
        <dsp:cNvPr id="0" name=""/>
        <dsp:cNvSpPr/>
      </dsp:nvSpPr>
      <dsp:spPr>
        <a:xfrm>
          <a:off x="435318" y="4511319"/>
          <a:ext cx="1774285" cy="819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a-IN" sz="1400" kern="1200" dirty="0" smtClean="0">
              <a:latin typeface="Arial"/>
              <a:cs typeface="Arial"/>
            </a:rPr>
            <a:t>Scientific </a:t>
          </a:r>
          <a:r>
            <a:rPr lang="hr-HR" sz="1400" kern="1200" dirty="0" smtClean="0">
              <a:latin typeface="Arial"/>
              <a:cs typeface="Arial"/>
            </a:rPr>
            <a:t>I</a:t>
          </a:r>
          <a:r>
            <a:rPr lang="ta-IN" sz="1400" kern="1200" dirty="0" smtClean="0">
              <a:latin typeface="Arial"/>
              <a:cs typeface="Arial"/>
            </a:rPr>
            <a:t>nformation  </a:t>
          </a:r>
          <a:r>
            <a:rPr lang="hr-HR" sz="1400" kern="1200" dirty="0" smtClean="0">
              <a:latin typeface="Arial"/>
              <a:cs typeface="Arial"/>
            </a:rPr>
            <a:t>S</a:t>
          </a:r>
          <a:r>
            <a:rPr lang="ta-IN" sz="1400" kern="1200" dirty="0" smtClean="0">
              <a:latin typeface="Arial"/>
              <a:cs typeface="Arial"/>
            </a:rPr>
            <a:t>ystems and </a:t>
          </a:r>
          <a:r>
            <a:rPr lang="hr-HR" sz="1400" kern="1200" dirty="0" smtClean="0">
              <a:latin typeface="Arial"/>
              <a:cs typeface="Arial"/>
            </a:rPr>
            <a:t>C</a:t>
          </a:r>
          <a:r>
            <a:rPr lang="ta-IN" sz="1400" kern="1200" dirty="0" smtClean="0">
              <a:latin typeface="Arial"/>
              <a:cs typeface="Arial"/>
            </a:rPr>
            <a:t>loud </a:t>
          </a:r>
          <a:r>
            <a:rPr lang="hr-HR" sz="1400" kern="1200" dirty="0" smtClean="0">
              <a:latin typeface="Arial"/>
              <a:cs typeface="Arial"/>
            </a:rPr>
            <a:t>S</a:t>
          </a:r>
          <a:r>
            <a:rPr lang="ta-IN" sz="1400" kern="1200" dirty="0" smtClean="0">
              <a:latin typeface="Arial"/>
              <a:cs typeface="Arial"/>
            </a:rPr>
            <a:t>ervices </a:t>
          </a:r>
          <a:r>
            <a:rPr lang="hr-HR" sz="1400" kern="1200" dirty="0" smtClean="0">
              <a:latin typeface="Arial"/>
              <a:cs typeface="Arial"/>
            </a:rPr>
            <a:t>U</a:t>
          </a:r>
          <a:r>
            <a:rPr lang="ta-IN" sz="1400" kern="1200" dirty="0" smtClean="0">
              <a:latin typeface="Arial"/>
              <a:cs typeface="Arial"/>
            </a:rPr>
            <a:t>nit</a:t>
          </a:r>
          <a:endParaRPr lang="en-US" sz="1400" kern="1200" dirty="0"/>
        </a:p>
      </dsp:txBody>
      <dsp:txXfrm>
        <a:off x="459327" y="4535328"/>
        <a:ext cx="1726267" cy="7717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B4FD-7F21-5347-A547-06FB4C77EBAD}">
      <dsp:nvSpPr>
        <dsp:cNvPr id="0" name=""/>
        <dsp:cNvSpPr/>
      </dsp:nvSpPr>
      <dsp:spPr>
        <a:xfrm>
          <a:off x="942" y="157872"/>
          <a:ext cx="2207788" cy="1204250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Advanced Technologies and Materials Research Infrastructural Platform</a:t>
          </a:r>
          <a:endParaRPr lang="en-US" sz="1400" kern="1200" dirty="0"/>
        </a:p>
      </dsp:txBody>
      <dsp:txXfrm>
        <a:off x="36213" y="193143"/>
        <a:ext cx="2137246" cy="1133708"/>
      </dsp:txXfrm>
    </dsp:sp>
    <dsp:sp modelId="{3B33E553-EF45-264C-84E3-C91FF6DFC72F}">
      <dsp:nvSpPr>
        <dsp:cNvPr id="0" name=""/>
        <dsp:cNvSpPr/>
      </dsp:nvSpPr>
      <dsp:spPr>
        <a:xfrm>
          <a:off x="221721" y="1362123"/>
          <a:ext cx="220778" cy="585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733"/>
              </a:lnTo>
              <a:lnTo>
                <a:pt x="220778" y="585733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42ECA-06D1-D749-A96C-87260C5B5694}">
      <dsp:nvSpPr>
        <dsp:cNvPr id="0" name=""/>
        <dsp:cNvSpPr/>
      </dsp:nvSpPr>
      <dsp:spPr>
        <a:xfrm>
          <a:off x="442500" y="1532056"/>
          <a:ext cx="1619995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GB" sz="14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ynthesis</a:t>
          </a:r>
          <a:r>
            <a:rPr lang="en-GB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GB" sz="14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roduction</a:t>
          </a:r>
          <a:r>
            <a:rPr lang="en-GB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en-GB" sz="14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aterials</a:t>
          </a:r>
          <a:endParaRPr lang="en-US" sz="1400" kern="1200" dirty="0"/>
        </a:p>
      </dsp:txBody>
      <dsp:txXfrm>
        <a:off x="466857" y="1556413"/>
        <a:ext cx="1571281" cy="782885"/>
      </dsp:txXfrm>
    </dsp:sp>
    <dsp:sp modelId="{FC750561-2128-304C-9B08-70727F9B315F}">
      <dsp:nvSpPr>
        <dsp:cNvPr id="0" name=""/>
        <dsp:cNvSpPr/>
      </dsp:nvSpPr>
      <dsp:spPr>
        <a:xfrm>
          <a:off x="221721" y="1362123"/>
          <a:ext cx="220778" cy="158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266"/>
              </a:lnTo>
              <a:lnTo>
                <a:pt x="220778" y="1587266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CCC69-5C3C-8247-8E61-7B53FD42BD23}">
      <dsp:nvSpPr>
        <dsp:cNvPr id="0" name=""/>
        <dsp:cNvSpPr/>
      </dsp:nvSpPr>
      <dsp:spPr>
        <a:xfrm>
          <a:off x="442500" y="2533589"/>
          <a:ext cx="1619995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Characterization</a:t>
          </a: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Unit</a:t>
          </a:r>
          <a:endParaRPr lang="en-US" sz="1400" kern="1200" dirty="0"/>
        </a:p>
      </dsp:txBody>
      <dsp:txXfrm>
        <a:off x="466857" y="2557946"/>
        <a:ext cx="1571281" cy="782885"/>
      </dsp:txXfrm>
    </dsp:sp>
    <dsp:sp modelId="{4D882D9E-94C0-7941-A5A9-7245648EA9BC}">
      <dsp:nvSpPr>
        <dsp:cNvPr id="0" name=""/>
        <dsp:cNvSpPr/>
      </dsp:nvSpPr>
      <dsp:spPr>
        <a:xfrm>
          <a:off x="221721" y="1362123"/>
          <a:ext cx="220778" cy="2588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8799"/>
              </a:lnTo>
              <a:lnTo>
                <a:pt x="220778" y="2588799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C57C3-AFFF-844D-91B7-DE214629E319}">
      <dsp:nvSpPr>
        <dsp:cNvPr id="0" name=""/>
        <dsp:cNvSpPr/>
      </dsp:nvSpPr>
      <dsp:spPr>
        <a:xfrm>
          <a:off x="442500" y="3535123"/>
          <a:ext cx="1619995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GB" sz="14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hotonics</a:t>
          </a:r>
          <a:r>
            <a:rPr lang="en-GB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Unit</a:t>
          </a:r>
          <a:endParaRPr lang="en-US" sz="1400" kern="1200" dirty="0"/>
        </a:p>
      </dsp:txBody>
      <dsp:txXfrm>
        <a:off x="466857" y="3559480"/>
        <a:ext cx="1571281" cy="782885"/>
      </dsp:txXfrm>
    </dsp:sp>
    <dsp:sp modelId="{001527F8-D832-6B4C-9B73-93325DD66270}">
      <dsp:nvSpPr>
        <dsp:cNvPr id="0" name=""/>
        <dsp:cNvSpPr/>
      </dsp:nvSpPr>
      <dsp:spPr>
        <a:xfrm>
          <a:off x="221721" y="1362123"/>
          <a:ext cx="220778" cy="3590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0333"/>
              </a:lnTo>
              <a:lnTo>
                <a:pt x="220778" y="3590333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B753E-CF15-3846-B8AE-60E0DD1C14B3}">
      <dsp:nvSpPr>
        <dsp:cNvPr id="0" name=""/>
        <dsp:cNvSpPr/>
      </dsp:nvSpPr>
      <dsp:spPr>
        <a:xfrm>
          <a:off x="442500" y="4536656"/>
          <a:ext cx="1619995" cy="831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Radiation </a:t>
          </a: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GB" sz="14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echnology</a:t>
          </a: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r-H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ta-IN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nit</a:t>
          </a:r>
          <a:endParaRPr lang="en-US" sz="1400" kern="1200" dirty="0"/>
        </a:p>
      </dsp:txBody>
      <dsp:txXfrm>
        <a:off x="466857" y="4561013"/>
        <a:ext cx="1571281" cy="782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B3624-79D7-441B-AA47-3C47800452D1}" type="datetimeFigureOut">
              <a:rPr lang="hr-HR" smtClean="0"/>
              <a:t>01.10.2018.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539C4-90DF-4590-A436-B3902BE2AE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0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en-US" smtClean="0"/>
          </a:p>
        </p:txBody>
      </p:sp>
      <p:sp>
        <p:nvSpPr>
          <p:cNvPr id="16388" name="Footer Placeholder 4"/>
          <p:cNvSpPr txBox="1">
            <a:spLocks noGrp="1"/>
          </p:cNvSpPr>
          <p:nvPr/>
        </p:nvSpPr>
        <p:spPr bwMode="auto">
          <a:xfrm>
            <a:off x="1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vi-VN" altLang="en-US">
                <a:latin typeface="Arial" charset="0"/>
              </a:rPr>
              <a:t>Izvor IRB Ured za projekte i međunarodnu suradnju</a:t>
            </a:r>
            <a:endParaRPr lang="hr-HR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0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6AAA-A437-44D6-9C9B-E1F1E9528D25}" type="datetime1">
              <a:rPr lang="en-US" smtClean="0"/>
              <a:t>10/1/2018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3E09-FC68-4C3E-B77B-5A314E81745E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2C98-895A-4B73-8C1A-B76FAA40AE15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518D-28FF-4583-8287-666DDF58EBC0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2127-7B02-4642-9A7A-B4ED5581930A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36F6A-9355-4692-83E3-F87881E97C8E}" type="datetime1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24F2-2AC1-4FE0-A080-A2B71F77BF8A}" type="datetime1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88FA-82B1-4B18-83C3-B72187216104}" type="datetime1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CF0B-9147-4F47-85A6-6AED2C85D6B7}" type="datetime1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05EF-F93E-46A2-BD12-A9C137B4F76F}" type="datetime1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43BF-7897-4F33-A477-9138A6E3AAFB}" type="datetime1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a-I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A59D151-FB6A-489D-A647-7145C686E8C1}" type="datetime1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050ECA-293D-3544-8E6E-837FC7467D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em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.png"/><Relationship Id="rId5" Type="http://schemas.openxmlformats.org/officeDocument/2006/relationships/diagramData" Target="../diagrams/data3.xml"/><Relationship Id="rId10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4.emf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.png"/><Relationship Id="rId5" Type="http://schemas.openxmlformats.org/officeDocument/2006/relationships/diagramData" Target="../diagrams/data4.xml"/><Relationship Id="rId10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74786" y="4895056"/>
            <a:ext cx="7768492" cy="978032"/>
          </a:xfrm>
        </p:spPr>
        <p:txBody>
          <a:bodyPr>
            <a:noAutofit/>
          </a:bodyPr>
          <a:lstStyle/>
          <a:p>
            <a:pPr algn="ctr"/>
            <a:r>
              <a:rPr lang="ta-IN" sz="18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O-ZIP STRUCTURAL PROJECT</a:t>
            </a:r>
            <a:endParaRPr lang="hr-HR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Open scientific infrastructural platforms for innovative applications in the economy and society</a:t>
            </a:r>
          </a:p>
          <a:p>
            <a:pPr algn="ctr"/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r="16336"/>
          <a:stretch>
            <a:fillRect/>
          </a:stretch>
        </p:blipFill>
        <p:spPr>
          <a:xfrm>
            <a:off x="24138" y="21453"/>
            <a:ext cx="9119862" cy="46504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397" y="130132"/>
            <a:ext cx="1314398" cy="57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EC63-8CDF-0C45-B945-4B5C5C262B5F}" type="slidenum">
              <a:rPr lang="en-US" smtClean="0"/>
              <a:t>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71251" y="6122448"/>
            <a:ext cx="591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Major </a:t>
            </a:r>
            <a:r>
              <a:rPr lang="en-GB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infrastructure project foreseen for funding from the </a:t>
            </a:r>
            <a:endParaRPr lang="en-GB" sz="1600" dirty="0" smtClean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600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European </a:t>
            </a:r>
            <a:r>
              <a:rPr lang="en-GB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Regional Development Fund (ERDF)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493576" y="-34255"/>
            <a:ext cx="8229600" cy="9429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 smtClean="0">
                <a:solidFill>
                  <a:srgbClr val="660066"/>
                </a:solidFill>
                <a:ea typeface="ＭＳ Ｐゴシック" pitchFamily="34" charset="-128"/>
              </a:rPr>
              <a:t>ICST Platform</a:t>
            </a:r>
            <a:endParaRPr lang="hr-HR" altLang="en-US" sz="3200" b="1" dirty="0" smtClean="0">
              <a:solidFill>
                <a:srgbClr val="660066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6948" y="5501593"/>
            <a:ext cx="2415089" cy="12500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dirty="0" smtClean="0">
                <a:solidFill>
                  <a:srgbClr val="000000"/>
                </a:solidFill>
                <a:latin typeface="Tahoma"/>
                <a:cs typeface="Tahoma"/>
              </a:rPr>
              <a:t>Pharmaceutical industry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Tahoma"/>
                <a:cs typeface="Tahoma"/>
              </a:rPr>
              <a:t>Food processing industry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Tahoma"/>
                <a:cs typeface="Tahoma"/>
              </a:rPr>
              <a:t>Creative</a:t>
            </a:r>
            <a:r>
              <a:rPr lang="en-GB" sz="16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ta-IN" sz="1600" dirty="0" smtClean="0">
                <a:solidFill>
                  <a:srgbClr val="000000"/>
                </a:solidFill>
                <a:latin typeface="Tahoma"/>
                <a:cs typeface="Tahoma"/>
              </a:rPr>
              <a:t>industries</a:t>
            </a:r>
            <a:endParaRPr lang="en-US" sz="1600" dirty="0" smtClean="0">
              <a:solidFill>
                <a:srgbClr val="000000"/>
              </a:solidFill>
              <a:latin typeface="Tahoma"/>
              <a:cs typeface="Taho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15584" y="3650919"/>
            <a:ext cx="4673323" cy="2067344"/>
            <a:chOff x="2615584" y="3650919"/>
            <a:chExt cx="4673323" cy="2067344"/>
          </a:xfrm>
        </p:grpSpPr>
        <p:grpSp>
          <p:nvGrpSpPr>
            <p:cNvPr id="2" name="Group 1"/>
            <p:cNvGrpSpPr/>
            <p:nvPr/>
          </p:nvGrpSpPr>
          <p:grpSpPr>
            <a:xfrm>
              <a:off x="3174317" y="3650919"/>
              <a:ext cx="4114590" cy="2067344"/>
              <a:chOff x="3174317" y="3650919"/>
              <a:chExt cx="4114590" cy="206734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174317" y="5133487"/>
                <a:ext cx="357036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 smtClean="0"/>
                  <a:t>Health and 	</a:t>
                </a:r>
                <a:r>
                  <a:rPr lang="ta-IN" sz="1600" b="1" dirty="0" smtClean="0"/>
                  <a:t>    </a:t>
                </a:r>
                <a:r>
                  <a:rPr lang="hr-HR" sz="1600" b="1" dirty="0" smtClean="0"/>
                  <a:t>Agro-food and </a:t>
                </a:r>
              </a:p>
              <a:p>
                <a:r>
                  <a:rPr lang="hr-HR" sz="1600" b="1" dirty="0" smtClean="0"/>
                  <a:t>quality of life	</a:t>
                </a:r>
                <a:r>
                  <a:rPr lang="en-GB" sz="1600" b="1" dirty="0" smtClean="0"/>
                  <a:t>       </a:t>
                </a:r>
                <a:r>
                  <a:rPr lang="hr-HR" sz="1600" b="1" dirty="0" smtClean="0"/>
                  <a:t>bio-economy</a:t>
                </a:r>
                <a:endParaRPr lang="hr-HR" sz="1600" b="1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24044" y="3650919"/>
                <a:ext cx="1143000" cy="135255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3628" y="3650919"/>
                <a:ext cx="1104900" cy="12954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491961" y="3650919"/>
                <a:ext cx="796946" cy="400110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ta-IN" sz="20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KET</a:t>
                </a:r>
                <a:endParaRPr lang="ta-IN" sz="20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584" y="3650919"/>
              <a:ext cx="452669" cy="79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" name="Diagram 14"/>
          <p:cNvGraphicFramePr/>
          <p:nvPr>
            <p:extLst/>
          </p:nvPr>
        </p:nvGraphicFramePr>
        <p:xfrm>
          <a:off x="155249" y="882945"/>
          <a:ext cx="2209674" cy="552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Rectangle 15"/>
          <p:cNvSpPr/>
          <p:nvPr/>
        </p:nvSpPr>
        <p:spPr>
          <a:xfrm>
            <a:off x="2730486" y="1255538"/>
            <a:ext cx="5356959" cy="1109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b="1" dirty="0" smtClean="0">
                <a:solidFill>
                  <a:srgbClr val="000000"/>
                </a:solidFill>
                <a:latin typeface="Arial"/>
                <a:cs typeface="Arial"/>
              </a:rPr>
              <a:t>Research topics: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cientific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Intelligent Systems, Workflows and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Algorithms</a:t>
            </a:r>
            <a:endParaRPr lang="ta-IN" sz="1600" dirty="0" smtClean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Big Data Technologies and Analytics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6186" y="2701765"/>
            <a:ext cx="4913931" cy="36933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KETs are a priority for European industrial policy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EC63-8CDF-0C45-B945-4B5C5C262B5F}" type="slidenum">
              <a:rPr lang="en-US" smtClean="0"/>
              <a:t>10</a:t>
            </a:fld>
            <a:endParaRPr lang="en-US"/>
          </a:p>
        </p:txBody>
      </p:sp>
      <p:pic>
        <p:nvPicPr>
          <p:cNvPr id="18" name="Picture 9" descr="ANd9GcQyVdtZXh3wDDHaJhQzh3gjgyjJUcd2CwvRtMtxEWl3wACZ-g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"/>
            <a:ext cx="1024890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14" y="15518"/>
            <a:ext cx="1612747" cy="7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2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550986" y="44624"/>
            <a:ext cx="8229600" cy="9429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 err="1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TechMat</a:t>
            </a:r>
            <a:r>
              <a:rPr lang="en-GB" altLang="en-US" sz="3200" b="1" dirty="0" smtClean="0">
                <a:solidFill>
                  <a:schemeClr val="accent2">
                    <a:lumMod val="50000"/>
                  </a:schemeClr>
                </a:solidFill>
                <a:ea typeface="ＭＳ Ｐゴシック" pitchFamily="34" charset="-128"/>
              </a:rPr>
              <a:t> Platform</a:t>
            </a:r>
            <a:endParaRPr lang="hr-HR" altLang="en-US" sz="3200" b="1" dirty="0" smtClean="0">
              <a:solidFill>
                <a:schemeClr val="accent2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7592" y="5255732"/>
            <a:ext cx="6192525" cy="1518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Electrical and mechanical machines and equipment production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Wood-processing industry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Defence industry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Pharmaceuticals and medical equipment production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Food processing industry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17592" y="3302985"/>
            <a:ext cx="4403591" cy="1633954"/>
            <a:chOff x="2817592" y="3302985"/>
            <a:chExt cx="4403591" cy="1633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2749" y="3302985"/>
              <a:ext cx="1162050" cy="1295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9133" y="3302985"/>
              <a:ext cx="1162050" cy="1333500"/>
            </a:xfrm>
            <a:prstGeom prst="rect">
              <a:avLst/>
            </a:prstGeom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592" y="3302985"/>
              <a:ext cx="452669" cy="79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031802" y="3302985"/>
              <a:ext cx="860998" cy="400110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ta-IN" sz="2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KET</a:t>
              </a:r>
              <a:endParaRPr lang="ta-IN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01729" y="4598385"/>
              <a:ext cx="36258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600" b="1" dirty="0" smtClean="0"/>
                <a:t>Transport and mobility		Security</a:t>
              </a:r>
              <a:endParaRPr lang="hr-HR" sz="1600" b="1" dirty="0"/>
            </a:p>
          </p:txBody>
        </p:sp>
      </p:grpSp>
      <p:graphicFrame>
        <p:nvGraphicFramePr>
          <p:cNvPr id="13" name="Diagram 12"/>
          <p:cNvGraphicFramePr/>
          <p:nvPr>
            <p:extLst/>
          </p:nvPr>
        </p:nvGraphicFramePr>
        <p:xfrm>
          <a:off x="155249" y="882945"/>
          <a:ext cx="2209674" cy="552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Rectangle 13"/>
          <p:cNvSpPr/>
          <p:nvPr/>
        </p:nvSpPr>
        <p:spPr>
          <a:xfrm>
            <a:off x="2978653" y="1118166"/>
            <a:ext cx="3152617" cy="13345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b="1" dirty="0" smtClean="0">
                <a:solidFill>
                  <a:srgbClr val="000000"/>
                </a:solidFill>
                <a:latin typeface="Arial"/>
                <a:cs typeface="Arial"/>
              </a:rPr>
              <a:t>Research topics: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Functional </a:t>
            </a:r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materials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Photonics</a:t>
            </a:r>
            <a:endParaRPr lang="ta-IN" sz="1600" dirty="0" smtClean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Detectors, </a:t>
            </a:r>
            <a:r>
              <a:rPr lang="ta-IN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ensor</a:t>
            </a:r>
            <a:r>
              <a:rPr lang="ta-IN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 and devices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8654" y="2623649"/>
            <a:ext cx="6031464" cy="369332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KETs are a priority for European industrial policy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EC63-8CDF-0C45-B945-4B5C5C262B5F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9" descr="ANd9GcQyVdtZXh3wDDHaJhQzh3gjgyjJUcd2CwvRtMtxEWl3wACZ-g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"/>
            <a:ext cx="1024890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14" y="15518"/>
            <a:ext cx="1612747" cy="7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1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99895" y="111218"/>
            <a:ext cx="8933506" cy="9429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2800" b="1" dirty="0" smtClean="0">
                <a:solidFill>
                  <a:schemeClr val="bg1"/>
                </a:solidFill>
                <a:ea typeface="ＭＳ Ｐゴシック" pitchFamily="34" charset="-128"/>
              </a:rPr>
              <a:t>Main g</a:t>
            </a:r>
            <a:r>
              <a:rPr lang="ta-IN" altLang="en-US" sz="2800" b="1" dirty="0" smtClean="0">
                <a:solidFill>
                  <a:schemeClr val="bg1"/>
                </a:solidFill>
                <a:ea typeface="ＭＳ Ｐゴシック" pitchFamily="34" charset="-128"/>
              </a:rPr>
              <a:t>oals</a:t>
            </a:r>
            <a:r>
              <a:rPr lang="en-US" altLang="en-US" sz="2800" b="1" dirty="0" smtClean="0">
                <a:solidFill>
                  <a:schemeClr val="bg1"/>
                </a:solidFill>
                <a:ea typeface="ＭＳ Ｐゴシック" pitchFamily="34" charset="-128"/>
              </a:rPr>
              <a:t> and activities</a:t>
            </a:r>
            <a:endParaRPr lang="hr-HR" altLang="en-US" sz="2800" b="1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886" y="1228085"/>
            <a:ext cx="8285523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The main goal of O-ZIP is </a:t>
            </a:r>
            <a:r>
              <a:rPr lang="en-US" altLang="x-none" b="1" dirty="0" smtClean="0">
                <a:solidFill>
                  <a:srgbClr val="C02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upgrading</a:t>
            </a:r>
            <a:r>
              <a:rPr lang="en-US" altLang="x-none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x-none" b="1" dirty="0" smtClean="0">
                <a:solidFill>
                  <a:srgbClr val="C02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unzipping</a:t>
            </a:r>
            <a:r>
              <a:rPr lang="en-US" altLang="x-none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RBI </a:t>
            </a:r>
            <a:r>
              <a:rPr lang="en-US" altLang="x-none" b="1" dirty="0" smtClean="0">
                <a:solidFill>
                  <a:srgbClr val="C02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intellectual property</a:t>
            </a:r>
            <a:r>
              <a:rPr lang="en-US" altLang="x-none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x-none" b="1" dirty="0" smtClean="0">
                <a:solidFill>
                  <a:srgbClr val="C02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equipment</a:t>
            </a:r>
            <a:r>
              <a:rPr lang="en-US" altLang="x-none" dirty="0" smtClean="0">
                <a:solidFill>
                  <a:srgbClr val="C02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x-non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hr-HR" altLang="x-non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x-non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US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, while increasing the RBI impact in the ERA and boosting cooperation between scientific, academic and business sector. </a:t>
            </a:r>
          </a:p>
          <a:p>
            <a:pPr algn="just">
              <a:spcBef>
                <a:spcPct val="20000"/>
              </a:spcBef>
            </a:pPr>
            <a:endParaRPr lang="en-US" altLang="x-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en-US" altLang="x-non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 algn="just">
              <a:spcBef>
                <a:spcPct val="20000"/>
              </a:spcBef>
            </a:pPr>
            <a:r>
              <a:rPr lang="en-US" altLang="x-non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11" y="3599502"/>
            <a:ext cx="7067074" cy="3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7AC9EB5.tmp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0649" y="85913"/>
            <a:ext cx="5538388" cy="66626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714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1" y="857250"/>
            <a:ext cx="7273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1" y="857250"/>
            <a:ext cx="7273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1" y="857250"/>
            <a:ext cx="72730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2" y="287817"/>
            <a:ext cx="4155801" cy="64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6914" y="111681"/>
          <a:ext cx="2264934" cy="370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5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a-IN" dirty="0" smtClean="0"/>
                        <a:t>A</a:t>
                      </a:r>
                      <a:r>
                        <a:rPr lang="hr-HR" dirty="0" smtClean="0"/>
                        <a:t>3</a:t>
                      </a:r>
                      <a:endParaRPr lang="en-US" dirty="0"/>
                    </a:p>
                  </a:txBody>
                  <a:tcPr>
                    <a:solidFill>
                      <a:srgbClr val="10800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NAL</a:t>
                      </a:r>
                      <a:endParaRPr lang="en-US" dirty="0"/>
                    </a:p>
                  </a:txBody>
                  <a:tcPr>
                    <a:solidFill>
                      <a:srgbClr val="10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 descr="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12808" r="13528"/>
          <a:stretch/>
        </p:blipFill>
        <p:spPr>
          <a:xfrm>
            <a:off x="1124072" y="1616851"/>
            <a:ext cx="6500956" cy="39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412" r="1074" b="2166"/>
          <a:stretch/>
        </p:blipFill>
        <p:spPr>
          <a:xfrm>
            <a:off x="479212" y="958532"/>
            <a:ext cx="7763265" cy="43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3846" y="22490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ea typeface="MS Mincho" panose="02020609040205080304" pitchFamily="49" charset="-128"/>
              </a:rPr>
              <a:t>R</a:t>
            </a:r>
            <a:r>
              <a:rPr lang="hr-HR" b="1" dirty="0" smtClean="0">
                <a:latin typeface="Arial" panose="020B0604020202020204" pitchFamily="34" charset="0"/>
                <a:ea typeface="MS Mincho" panose="02020609040205080304" pitchFamily="49" charset="-128"/>
              </a:rPr>
              <a:t>&amp;</a:t>
            </a:r>
            <a:r>
              <a:rPr lang="en-GB" b="1" dirty="0" smtClean="0">
                <a:latin typeface="Arial" panose="020B0604020202020204" pitchFamily="34" charset="0"/>
                <a:ea typeface="MS Mincho" panose="02020609040205080304" pitchFamily="49" charset="-128"/>
              </a:rPr>
              <a:t>D </a:t>
            </a:r>
            <a:r>
              <a:rPr lang="en-GB" b="1" dirty="0">
                <a:latin typeface="Arial" panose="020B0604020202020204" pitchFamily="34" charset="0"/>
                <a:ea typeface="MS Mincho" panose="02020609040205080304" pitchFamily="49" charset="-128"/>
              </a:rPr>
              <a:t>sector in Croatia</a:t>
            </a:r>
            <a:endParaRPr lang="hr-HR" b="1" dirty="0"/>
          </a:p>
        </p:txBody>
      </p:sp>
      <p:sp>
        <p:nvSpPr>
          <p:cNvPr id="4" name="Rectangle 3"/>
          <p:cNvSpPr/>
          <p:nvPr/>
        </p:nvSpPr>
        <p:spPr>
          <a:xfrm>
            <a:off x="381000" y="1273626"/>
            <a:ext cx="81622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400" b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</a:t>
            </a:r>
            <a:r>
              <a:rPr lang="en-US" sz="1400" b="1" dirty="0" err="1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ajority</a:t>
            </a:r>
            <a:r>
              <a:rPr lang="en-US" sz="1400" b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of all scientists are employed in public sector which presents key research infrastructure available within the country.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hr-HR" sz="14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400" b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</a:t>
            </a:r>
            <a:r>
              <a:rPr lang="en-US" sz="1400" b="1" dirty="0" err="1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ood</a:t>
            </a:r>
            <a:r>
              <a:rPr lang="en-US" sz="1400" b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scientific potential and represent solid scientific base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for development of competitive, innovation-driven </a:t>
            </a:r>
            <a:r>
              <a:rPr lang="en-US" sz="14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economy</a:t>
            </a:r>
            <a:endParaRPr lang="hr-HR" sz="14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Primary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obstacles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restricting the capacity of the research community to undertake excellent research, conduct </a:t>
            </a:r>
            <a:r>
              <a:rPr lang="en-US" sz="14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economy</a:t>
            </a:r>
            <a:r>
              <a:rPr lang="hr-HR" sz="14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</a:t>
            </a:r>
            <a:r>
              <a:rPr lang="en-US" sz="14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driven 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research and to transfer results to the wider economy are related to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outdated and scattered R&amp;D equipment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underdeveloped infrastructure </a:t>
            </a:r>
            <a:endParaRPr lang="hr-HR" sz="1400" b="1" dirty="0" smtClean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These 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obstacles do not permit research to be carried out according to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international standards, thus hindering the quality of research outputs, results and impacts,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making Croatia less competitive compared to the EU average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" y="4890573"/>
            <a:ext cx="789557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16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Problems of Croatian </a:t>
            </a:r>
            <a:r>
              <a:rPr lang="en-US" sz="1600" b="1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</a:t>
            </a:r>
            <a:r>
              <a:rPr lang="hr-HR" sz="1600" b="1" dirty="0" smtClean="0">
                <a:latin typeface="Arial" panose="020B0604020202020204" pitchFamily="34" charset="0"/>
                <a:ea typeface="MS Mincho" panose="02020609040205080304" pitchFamily="49" charset="-128"/>
              </a:rPr>
              <a:t>&amp;</a:t>
            </a:r>
            <a:r>
              <a:rPr lang="en-US" sz="1600" b="1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 </a:t>
            </a:r>
            <a:r>
              <a:rPr lang="en-US" sz="16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economy will be tackled with targeted investments </a:t>
            </a:r>
            <a:r>
              <a:rPr lang="en-US" sz="1600" b="1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 priority areas </a:t>
            </a:r>
            <a:r>
              <a:rPr lang="en-US" sz="16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defined </a:t>
            </a:r>
            <a:r>
              <a:rPr lang="en-US" sz="1600" b="1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by </a:t>
            </a:r>
            <a:r>
              <a:rPr lang="en-US" sz="16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Smart specialization strategy (S3). </a:t>
            </a:r>
            <a:endParaRPr lang="hr-HR" sz="16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015731"/>
              </p:ext>
            </p:extLst>
          </p:nvPr>
        </p:nvGraphicFramePr>
        <p:xfrm>
          <a:off x="300793" y="1313975"/>
          <a:ext cx="8106156" cy="5174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9460">
                  <a:extLst>
                    <a:ext uri="{9D8B030D-6E8A-4147-A177-3AD203B41FA5}">
                      <a16:colId xmlns:a16="http://schemas.microsoft.com/office/drawing/2014/main" val="2175692947"/>
                    </a:ext>
                  </a:extLst>
                </a:gridCol>
                <a:gridCol w="2496696">
                  <a:extLst>
                    <a:ext uri="{9D8B030D-6E8A-4147-A177-3AD203B41FA5}">
                      <a16:colId xmlns:a16="http://schemas.microsoft.com/office/drawing/2014/main" val="3459066571"/>
                    </a:ext>
                  </a:extLst>
                </a:gridCol>
              </a:tblGrid>
              <a:tr h="348901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 smtClean="0">
                          <a:effectLst/>
                        </a:rPr>
                        <a:t>Equipment</a:t>
                      </a:r>
                      <a:endParaRPr lang="en-US" sz="1400" b="1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</a:rPr>
                        <a:t>Cost / EUR</a:t>
                      </a:r>
                      <a:endParaRPr lang="en-US" sz="1400" b="1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8469589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Thin film deposition cluster based on sputtering and atomic layer deposition techniques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4</a:t>
                      </a:r>
                      <a:r>
                        <a:rPr lang="hr-HR" sz="1400" b="0" dirty="0" smtClean="0">
                          <a:effectLst/>
                        </a:rPr>
                        <a:t>00.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587888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X-ray diffraction equipment (PXRD)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352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635082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TEM, sample preparation for TEM and routine SEM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1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200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894286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effectLst/>
                        </a:rPr>
                        <a:t>Spectroscopy techniques (Raman/AFM)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320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619469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Thermal analysis techniques (HT-DSC/HT-TGA, HP-DCS¸, TG-FTIR)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240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590769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Preparation cluster (materials cleaning, etching, bonding, metallization, etc.)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152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8607960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Optoelectronic characterization techniques (electro photoluminescence, semiconductor parameter characterization, helium cryostat, etc.)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240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6725656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Photonics and quantum optics laboratory (lasers, optical tables, ultrafast electronics for signal generation and data acquisition etc.)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80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417525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Photonics test and measurement system for characterization of optical elements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80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8046039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5.0 MV tandem accelerator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2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19659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High radiation chamber for nuclear reactions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200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0210459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>
                          <a:effectLst/>
                        </a:rPr>
                        <a:t>Detector development cluster</a:t>
                      </a:r>
                      <a:endParaRPr lang="en-US" sz="1400" b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200</a:t>
                      </a:r>
                      <a:r>
                        <a:rPr lang="hr-HR" sz="1400" b="0" dirty="0" smtClean="0">
                          <a:effectLst/>
                        </a:rPr>
                        <a:t>.</a:t>
                      </a:r>
                      <a:r>
                        <a:rPr lang="en-GB" sz="1400" b="0" dirty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729298"/>
                  </a:ext>
                </a:extLst>
              </a:tr>
              <a:tr h="37465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>
                          <a:effectLst/>
                        </a:rPr>
                        <a:t>AMS carbon dating sample preparation laboratory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0" dirty="0" smtClean="0">
                          <a:effectLst/>
                        </a:rPr>
                        <a:t>80</a:t>
                      </a:r>
                      <a:r>
                        <a:rPr lang="hr-HR" sz="1400" b="0" smtClean="0">
                          <a:effectLst/>
                        </a:rPr>
                        <a:t>.</a:t>
                      </a:r>
                      <a:r>
                        <a:rPr lang="en-GB" sz="1400" b="0" smtClean="0">
                          <a:effectLst/>
                        </a:rPr>
                        <a:t>000</a:t>
                      </a:r>
                      <a:endParaRPr lang="en-US" sz="1400" b="0" dirty="0">
                        <a:solidFill>
                          <a:srgbClr val="262626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761313"/>
                  </a:ext>
                </a:extLst>
              </a:tr>
            </a:tbl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7122" y="221170"/>
            <a:ext cx="33260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1400" b="1" i="0" u="none" strike="noStrike" cap="none" normalizeH="0" baseline="0" dirty="0" smtClean="0" bmk="_Toc495856490">
                <a:ln>
                  <a:noFill/>
                </a:ln>
                <a:solidFill>
                  <a:srgbClr val="323E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TECHMAT Costs– capital equipment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52400" y="82061"/>
            <a:ext cx="8839200" cy="8206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altLang="en-US" sz="2800" b="1" dirty="0" smtClean="0">
                <a:solidFill>
                  <a:srgbClr val="F2F2F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OZIP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78" y="1467092"/>
            <a:ext cx="84076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a-IN" sz="2000" b="1" dirty="0" smtClean="0">
                <a:latin typeface="Tahoma"/>
                <a:cs typeface="Tahoma"/>
              </a:rPr>
              <a:t>June 2012</a:t>
            </a:r>
            <a:r>
              <a:rPr lang="ta-IN" sz="2000" dirty="0" smtClean="0">
                <a:latin typeface="Tahoma"/>
                <a:cs typeface="Tahoma"/>
              </a:rPr>
              <a:t>: project submmition</a:t>
            </a:r>
          </a:p>
          <a:p>
            <a:pPr>
              <a:lnSpc>
                <a:spcPct val="120000"/>
              </a:lnSpc>
            </a:pPr>
            <a:r>
              <a:rPr lang="ta-IN" sz="2000" b="1" dirty="0" smtClean="0">
                <a:latin typeface="Tahoma"/>
                <a:cs typeface="Tahoma"/>
              </a:rPr>
              <a:t>December 2012</a:t>
            </a:r>
            <a:r>
              <a:rPr lang="ta-IN" sz="2000" dirty="0" smtClean="0">
                <a:latin typeface="Tahoma"/>
                <a:cs typeface="Tahoma"/>
              </a:rPr>
              <a:t>:  shortlisted for the ERDF</a:t>
            </a:r>
          </a:p>
          <a:p>
            <a:pPr>
              <a:lnSpc>
                <a:spcPct val="120000"/>
              </a:lnSpc>
            </a:pPr>
            <a:r>
              <a:rPr lang="ta-IN" sz="2000" b="1" dirty="0" smtClean="0">
                <a:latin typeface="Tahoma"/>
                <a:cs typeface="Tahoma"/>
              </a:rPr>
              <a:t>December 2013</a:t>
            </a:r>
            <a:r>
              <a:rPr lang="ta-IN" sz="2000" dirty="0" smtClean="0">
                <a:latin typeface="Tahoma"/>
                <a:cs typeface="Tahoma"/>
              </a:rPr>
              <a:t>: </a:t>
            </a:r>
            <a:r>
              <a:rPr lang="en-US" sz="2000" dirty="0" smtClean="0">
                <a:latin typeface="Tahoma"/>
                <a:cs typeface="Tahoma"/>
              </a:rPr>
              <a:t>financial </a:t>
            </a:r>
            <a:r>
              <a:rPr lang="en-US" sz="2000" dirty="0">
                <a:latin typeface="Tahoma"/>
                <a:cs typeface="Tahoma"/>
              </a:rPr>
              <a:t>assistance for the preparation of project documentation through </a:t>
            </a:r>
            <a:r>
              <a:rPr lang="en-US" sz="2000" dirty="0" smtClean="0">
                <a:latin typeface="Tahoma"/>
                <a:cs typeface="Tahoma"/>
              </a:rPr>
              <a:t>the</a:t>
            </a:r>
            <a:r>
              <a:rPr lang="ta-IN" sz="2000" dirty="0" smtClean="0">
                <a:latin typeface="Tahoma"/>
                <a:cs typeface="Tahoma"/>
              </a:rPr>
              <a:t> STP II</a:t>
            </a:r>
          </a:p>
          <a:p>
            <a:pPr>
              <a:lnSpc>
                <a:spcPct val="120000"/>
              </a:lnSpc>
            </a:pPr>
            <a:r>
              <a:rPr lang="ta-IN" sz="2000" b="1" dirty="0" smtClean="0">
                <a:latin typeface="Tahoma"/>
                <a:cs typeface="Tahoma"/>
              </a:rPr>
              <a:t>June 2014</a:t>
            </a:r>
            <a:r>
              <a:rPr lang="ta-IN" sz="2000" dirty="0" smtClean="0">
                <a:latin typeface="Tahoma"/>
                <a:cs typeface="Tahoma"/>
              </a:rPr>
              <a:t>: O-ZIP in OP 2014-2020 </a:t>
            </a:r>
            <a:endParaRPr lang="hr-HR" sz="2000" dirty="0" smtClean="0">
              <a:latin typeface="Tahoma"/>
              <a:cs typeface="Tahoma"/>
            </a:endParaRPr>
          </a:p>
          <a:p>
            <a:pPr algn="just"/>
            <a:r>
              <a:rPr lang="hr-HR" sz="2000" b="1" dirty="0" smtClean="0">
                <a:latin typeface="Tahoma"/>
                <a:cs typeface="Tahoma"/>
              </a:rPr>
              <a:t>April 2016: </a:t>
            </a:r>
            <a:r>
              <a:rPr lang="en-US" sz="2000" dirty="0"/>
              <a:t>Preparation of </a:t>
            </a:r>
            <a:r>
              <a:rPr lang="hr-HR" sz="2000" dirty="0" smtClean="0"/>
              <a:t>FS, with CBA </a:t>
            </a:r>
            <a:r>
              <a:rPr lang="en-US" sz="2000" dirty="0" smtClean="0"/>
              <a:t>and </a:t>
            </a:r>
            <a:r>
              <a:rPr lang="en-US" sz="2000" dirty="0"/>
              <a:t>the </a:t>
            </a:r>
            <a:r>
              <a:rPr lang="en-US" sz="2000" dirty="0" smtClean="0"/>
              <a:t>Technical</a:t>
            </a:r>
            <a:r>
              <a:rPr lang="hr-HR" sz="2000" dirty="0" smtClean="0"/>
              <a:t> </a:t>
            </a:r>
            <a:r>
              <a:rPr lang="en-US" sz="2000" dirty="0" smtClean="0"/>
              <a:t>Documentation </a:t>
            </a:r>
            <a:r>
              <a:rPr lang="en-US" sz="2000" dirty="0"/>
              <a:t>Report as an integral part of the </a:t>
            </a:r>
            <a:r>
              <a:rPr lang="hr-HR" sz="2000" dirty="0" smtClean="0"/>
              <a:t>FS.</a:t>
            </a:r>
          </a:p>
          <a:p>
            <a:r>
              <a:rPr lang="hr-HR" sz="2000" b="1" dirty="0" smtClean="0"/>
              <a:t>JASPERS assistence for major projects</a:t>
            </a:r>
          </a:p>
          <a:p>
            <a:endParaRPr lang="hr-HR" sz="2000" dirty="0"/>
          </a:p>
          <a:p>
            <a:r>
              <a:rPr lang="en-US" sz="2000" b="1" dirty="0" smtClean="0"/>
              <a:t>November</a:t>
            </a:r>
            <a:r>
              <a:rPr lang="hr-HR" sz="2000" b="1" dirty="0" smtClean="0"/>
              <a:t> 201</a:t>
            </a:r>
            <a:r>
              <a:rPr lang="en-US" sz="2000" b="1" dirty="0" smtClean="0"/>
              <a:t>8</a:t>
            </a:r>
            <a:r>
              <a:rPr lang="hr-HR" sz="2000" b="1" dirty="0" smtClean="0"/>
              <a:t>: deadline for FS</a:t>
            </a:r>
            <a:r>
              <a:rPr lang="en-US" sz="2000" b="1" dirty="0" smtClean="0"/>
              <a:t> and CBA</a:t>
            </a:r>
            <a:endParaRPr lang="hr-HR" sz="2000" b="1" dirty="0" smtClean="0"/>
          </a:p>
          <a:p>
            <a:r>
              <a:rPr lang="hr-HR" sz="2000" b="1" dirty="0" smtClean="0"/>
              <a:t>December 201</a:t>
            </a:r>
            <a:r>
              <a:rPr lang="en-US" sz="2000" b="1" dirty="0" smtClean="0"/>
              <a:t>8</a:t>
            </a:r>
            <a:r>
              <a:rPr lang="hr-HR" sz="2000" b="1" dirty="0" smtClean="0"/>
              <a:t>: </a:t>
            </a:r>
            <a:r>
              <a:rPr lang="en-US" sz="2000" dirty="0" smtClean="0"/>
              <a:t>Independent quality review</a:t>
            </a:r>
            <a:endParaRPr lang="hr-HR" sz="2000" dirty="0" smtClean="0"/>
          </a:p>
          <a:p>
            <a:r>
              <a:rPr lang="hr-HR" sz="2000" b="1" dirty="0" smtClean="0"/>
              <a:t>201</a:t>
            </a:r>
            <a:r>
              <a:rPr lang="en-US" sz="2000" b="1" dirty="0" smtClean="0"/>
              <a:t>9</a:t>
            </a:r>
            <a:r>
              <a:rPr lang="hr-HR" sz="2000" b="1" dirty="0" smtClean="0"/>
              <a:t>: Start...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866775" y="6210985"/>
            <a:ext cx="7486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3E12E0"/>
              </a:buClr>
              <a:defRPr/>
            </a:pPr>
            <a:r>
              <a:rPr lang="fr-BE" altLang="en-US" i="1" dirty="0"/>
              <a:t>JASPERS: </a:t>
            </a:r>
            <a:r>
              <a:rPr lang="fr-BE" altLang="en-US" b="1" i="1" dirty="0">
                <a:solidFill>
                  <a:srgbClr val="FF0000"/>
                </a:solidFill>
              </a:rPr>
              <a:t>J</a:t>
            </a:r>
            <a:r>
              <a:rPr lang="fr-BE" altLang="en-US" i="1" dirty="0"/>
              <a:t>oint </a:t>
            </a:r>
            <a:r>
              <a:rPr lang="fr-BE" altLang="en-US" b="1" i="1" dirty="0">
                <a:solidFill>
                  <a:srgbClr val="FF0000"/>
                </a:solidFill>
              </a:rPr>
              <a:t>A</a:t>
            </a:r>
            <a:r>
              <a:rPr lang="fr-BE" altLang="en-US" i="1" dirty="0"/>
              <a:t>ssistance to </a:t>
            </a:r>
            <a:r>
              <a:rPr lang="fr-BE" altLang="en-US" b="1" i="1" dirty="0">
                <a:solidFill>
                  <a:srgbClr val="FF0000"/>
                </a:solidFill>
              </a:rPr>
              <a:t>S</a:t>
            </a:r>
            <a:r>
              <a:rPr lang="fr-BE" altLang="en-US" i="1" dirty="0"/>
              <a:t>upport </a:t>
            </a:r>
            <a:r>
              <a:rPr lang="fr-BE" altLang="en-US" b="1" i="1" dirty="0" err="1">
                <a:solidFill>
                  <a:srgbClr val="FF0000"/>
                </a:solidFill>
              </a:rPr>
              <a:t>P</a:t>
            </a:r>
            <a:r>
              <a:rPr lang="fr-BE" altLang="en-US" i="1" dirty="0" err="1"/>
              <a:t>rojects</a:t>
            </a:r>
            <a:r>
              <a:rPr lang="fr-BE" altLang="en-US" i="1" dirty="0"/>
              <a:t> in </a:t>
            </a:r>
            <a:r>
              <a:rPr lang="fr-BE" altLang="en-US" b="1" i="1" dirty="0" err="1">
                <a:solidFill>
                  <a:srgbClr val="FF0000"/>
                </a:solidFill>
              </a:rPr>
              <a:t>E</a:t>
            </a:r>
            <a:r>
              <a:rPr lang="fr-BE" altLang="en-US" i="1" dirty="0" err="1"/>
              <a:t>uropean</a:t>
            </a:r>
            <a:r>
              <a:rPr lang="fr-BE" altLang="en-US" i="1" dirty="0"/>
              <a:t> </a:t>
            </a:r>
            <a:r>
              <a:rPr lang="fr-BE" altLang="en-US" b="1" i="1" dirty="0" err="1">
                <a:solidFill>
                  <a:srgbClr val="FF0000"/>
                </a:solidFill>
              </a:rPr>
              <a:t>R</a:t>
            </a:r>
            <a:r>
              <a:rPr lang="fr-BE" altLang="en-US" i="1" dirty="0" err="1"/>
              <a:t>egion</a:t>
            </a:r>
            <a:r>
              <a:rPr lang="fr-BE" altLang="en-US" i="1" dirty="0" err="1">
                <a:solidFill>
                  <a:srgbClr val="FF0000"/>
                </a:solidFill>
              </a:rPr>
              <a:t>s</a:t>
            </a:r>
            <a:r>
              <a:rPr lang="fr-BE" altLang="en-US" i="1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52400" y="82061"/>
            <a:ext cx="8839200" cy="8206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altLang="en-US" sz="2800" b="1" dirty="0" smtClean="0">
                <a:solidFill>
                  <a:srgbClr val="F2F2F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Smart Specialisation Strategy </a:t>
            </a:r>
            <a:endParaRPr lang="hr-HR" altLang="en-US" sz="2800" b="1" dirty="0" smtClean="0">
              <a:solidFill>
                <a:srgbClr val="F2F2F2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79" t="5898" r="3801"/>
          <a:stretch/>
        </p:blipFill>
        <p:spPr>
          <a:xfrm>
            <a:off x="913470" y="1459280"/>
            <a:ext cx="7317059" cy="47127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380178" y="1780898"/>
            <a:ext cx="119063" cy="46553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4099" name="Title 1"/>
          <p:cNvSpPr>
            <a:spLocks/>
          </p:cNvSpPr>
          <p:nvPr/>
        </p:nvSpPr>
        <p:spPr bwMode="auto">
          <a:xfrm>
            <a:off x="236616" y="136251"/>
            <a:ext cx="8662057" cy="104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defRPr sz="2400"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SzPct val="95000"/>
              <a:buFont typeface="Wingdings" pitchFamily="2" charset="2"/>
              <a:buChar char="§"/>
              <a:defRPr sz="2400"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2" charset="2"/>
              <a:buChar char="§"/>
              <a:defRPr sz="2000"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04040"/>
              </a:buClr>
              <a:buSzPct val="75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en-US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RBI </a:t>
            </a:r>
            <a:r>
              <a:rPr lang="hr-HR" altLang="en-US" sz="28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LARGEST CROATIAN MULTIDISCIPLINARY RESEARCH 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INSTITUTE</a:t>
            </a:r>
            <a:r>
              <a:rPr lang="hr-HR" sz="2000" dirty="0" smtClean="0">
                <a:solidFill>
                  <a:schemeClr val="bg1"/>
                </a:solidFill>
                <a:latin typeface="+mj-lt"/>
              </a:rPr>
              <a:t> (850 </a:t>
            </a:r>
            <a:r>
              <a:rPr lang="hr-HR" sz="2000" dirty="0">
                <a:solidFill>
                  <a:schemeClr val="bg1"/>
                </a:solidFill>
                <a:latin typeface="+mj-lt"/>
              </a:rPr>
              <a:t>employees, 450 Ph.D.s)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endParaRPr lang="hr-HR" altLang="en-US" sz="2000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00" name="AutoShape 28" descr="data:image/jpeg;base64,/9j/4AAQSkZJRgABAQAAAQABAAD/2wCEAAkGBxQTEhQUEhQVFRUXGBcaGBgXGBwYHRcXFRgYFxweHBgYHCggHBwnHBcUITEhJSkrLi4uFx8zODMsNygtLiwBCgoKDg0OGxAQGy4mICQsLCwsLDQsLCwtLCwsLCwsLCwsLCwsNCwyLCwsLCwsLCwsLDAsLCwsLCwsLCwsLCwsLP/AABEIAMkA+wMBIgACEQEDEQH/xAAcAAACAgMBAQAAAAAAAAAAAAAEBQMGAQIHAAj/xABCEAABAwIDBAgDBQcCBgMAAAABAAIDESEEEjEFQVFhBhMicYGRofAyscEHFFLR4SNCYnKSovGCwhUkM0NTsnOjs//EABsBAAIDAQEBAAAAAAAAAAAAAAIEAQMFAAYH/8QALxEAAgIBAwIDBwQDAQAAAAAAAAECEQMEEiExQRNRoQUiYXGBkdEyQuHwFLHBI//aAAwDAQACEQMRAD8A4ksrNFkBFRxqvLbKs0UqJBrReotw1bZUaxs6yOi9RShi9kRLEcR0XqKXq1nIi8E4hoiMDs+SZ+SGN8jtcrGlxA4mmg5my16tNtpTOY04aM0jbTPS3WvGrn/ioagA2AFrkkksHclEL+jc4ND1Ad+E4rDh39Jlql+Kwb4nZZGOY7WjgQacRXUcxZSiBGYCrgYXdphDslf+3JSoLTuBpRw0Nam4BHLC26JaFFF7Kp8ix1ajwQSCi9RTFixkQvEcRUUmHhzOAJDQd50HDU7zQeK8WKU4chtfH374Lo4Xd0dZDiYcri0EOA38VEpCFgtVco88HWaLC3osUQUSary2osKKOMLyyQsKDjCyvL1FxxhZXqLy44lAWwapWxqRsafjhBBwxbBiKESlbArY4SAMRrcRI9mGUzcMro4DrFjYVuIU0bhlI3DK1YDhSIFt93TgYVbjCIvBRwl+7pjNhetGdtM9s7SaX0zAm1+HGuqK+6IfEkNIGWrtx4DfooljUVYcPJkY2TJT/pv78pA89FhuH6qpNC8tIABBygihcSLE0qABxvpRSRQd/gstbSxpci+mp3/mq4w8xibi62i37usHDp390Wv3RX+ChTkROgWhhTx2F5KJ2FQPAcJjEt57ga33bqaC3h6IrEChoBe3iToPkfBbOw6BQVOKRArdGtC1MnYdQuhVEsBNgOVa5UaC1urcx4GoA76XPcKKZu0CLGDDkf8Ax3/qDg71S8saJFhataKw4XAxYppETTFOBUMzF0UtwKNL+3G87g4uaTQVaSKpHMIsdVW8XFkkBC9RSlq1oqnCjiMrC3osUQNEmq8sr1EJw1ZGpmxKZkSnZEt+OMrIWRKdkKlZGiGRK5QOIWQqdkCIZEtpMR1ZytY2SQgGjicrA4BwzBpBJLSDlqKAiprZTJqISRG2BTNgWWfenazgcmxRADwyLeHrGkCXK4GwkYMtzoHMFgDpmbS5FQdRCm+8aD2nhAtxAjWRqRsSsslRF0sYa0uOguqqMSXG1KgmrjoKmviU86X4vJGGDV1z3A/n8lW8LDYE6LK1+r8N7UN6bTvJKgrrAdZZCf4W5R87+SjkxBAIc4vB30o4fmFljQDuWJYq1WXHWSTv8mlLRJw+JYtkSCWMOrUix7x+dj4os4dV3otiurmMbrB9u51yD8x4q5yiNhAlkawm4bRz3kHQ5GAkDm6gO4leg0+pjPGpMxZ4trpil2HQ2KaGNLjoBX38k4nmhBs91OL4nsA73XaBzJCT7addrBelHGl8xPwAHQg68wArXmjXDAcBZgsNmcXH93X+d2vkKDxRT4Eyw+DyMDfM8Sbk+aw+JFCFIraFD4UPJCm74kNLEucbBog2rscsDZAKskAuLhrqXYTuI3V1HilUkKf47HubJMxrjTMW0/lOWh3EW0Nb3SSWR1d1OY/UJdpVyFKk+DOymftKggECx7yB8i5D445pHni5x76mpKkjhJq404DS+/wFio3MVLjxR1gjmrQhEuaonBUSgQQkLUhSELWiXlAkjovLYhYVLiSWpkaIZEpGMU7GL0iQNEbIkQyNZY1EMYiCSMRM0tVST4JrZXFpzNeQ5p4gjTvGlOSmjjQJid1z8r8oFHGtxccONa6a0Vc+GmixIcYfDVGi2lgaGuMhysAq48G76cSdAOJCii2m9raBkdfxXP8AbYeqGxQDwTI4uNDQZaCpFKgbuO88+NTnJ3SouSiHxMJFSKE3I4F16etFO2JZ2Uc8MTvxMYfNoUHSTFdThnu0JGVve63yqfBdvSjZO0530lxfWTF4u34R3N089ULFV9y617BRYeW1CpRC3UEheZzZHKbb8x/DC0nHlcWro3bhWrSWBovUhbBh/GfILBibqSXd6q3vzGJY4tcQS+b/AAwvo20vnzEBxijkkaDo50bC4VG+lK0/hT/opCJuuMlXvLsxLj8Wet3cTUHVV/ZuOMUsbmUqDodDUUII3ggmqsnRl8UcxeJGsjkB7DyexS4o42cNb2O6hpVamhlyn25Ec0IpU3b8xnidlwsaXZA0AEkt7NABXckWxoHZz2LA5yQBo9zQGk0uW5611rbSisPSGdjmsa2SIhzqu7YuGjMBStTmNNKmxshNizAu6oVJIc+R9KZi1wsKgWqW335AOK05S3SVdhVxSCXxId8SayRoeSNNplbiKpI0HiJGs7TtARXurzTeSNUvpBijI/I3QX7+HpfxUZJ7Y2imXBjF7VYZJC0OOZznbv3iT9VC/GNO4hLntI1C1zJDx5LhgPkYRP7QA0Jr40I+qIexL2vBFRZwvydT5H5pqRWhCtg9yZwE9qgcEa9qGeEM4kgzgtSFM4KMhLSiSRFaqQrVLyicXSMoliDjKJjK9AjkFRhExhCxuRUblwaC42pTipQ7EFtaAABx45QT6ZimgloCTuFfJVd8zqF0gDQ7eD2n13U3C5qeBSuoyqC/v9RbGNlgO04BbMTT8Ir60p6qH/i0Luz2mfzAAeYJoq+2ZxsMrQBx3eaYS7HksS6I1Ff+o3S3NZOT2m4vlr7fyNxw7laQ+6LTlh+7vNRcxO4jUt7xqOVeCU/aNi+3HCNAMx7zb5D1SjEMlgc0h1MjgRRwcARcXB7/AArxUPS/Hiadko0dG2o4OFQ4e9xCN6lTwvb5A1tavzEz8LvBoe6vyWA144HxH1Rkb7KQhY7yPuaK0kHzFtAPbp8PqF4teeA7z+SNsvVXb/gF/jecn6fgGweH7bS4nXhb1TnZOPyShptGbEUBv+K+/wCiEjhJIpUm9AOKYP2WABmd2zUkClGgc+K1NJDIkpfUSyxgrhEPw8XXykgAMABuP3QexUV1cQSeQ1TPYj82KeKAFsVKDT4hoOFKeSSQbPoB23MceGgG4bjYUUeFxjoMRHJJUOBAfwdGatJG40rVacbS5FZ8MvkkaGljR0hCEncACToFdFkMrnSjHdVEQPidp3Km4KdgaXPcak0oO4bxuRPSPaPXSngDb33JSWEXHsKueWUZ7o8pfUQy1PgZtxeHOsfop2uwbrEZe4kJMyUbwPJeJYd3kpWotftf0r8lDw/F/cN2jgGNGeKTMOB1Fe7UIjZzqxjlUeST5amjQb2A1JJ3Kzfc+pjjY746OLhwJOneBTxqhw1KbcVSoO9lRbtsEkahZGo2RCyI5otBSFE4Kd6iKWkiSEhYW5WhKXkiS2MKJjKHYxExtW0iEExlExoZjURG1SGiLbcpbh5COAryBcB9fVMtldEYyxs+LkowtDhGDQ0IqMz62qKGjaHmh8K6OR8kMnwuYGu4jNU1HMUafBLNqbIxZe0YhxdEAAHsqW2AAt+7Xnz1Xjva+slk1EsCnsSrnu+Oi+N38ehq4MFQU6u/yXCHpZgYBkgZYfgbbh8TtVA/p7HWv3cnnVn0S3BbMgDRQBxG/VFdQylQ2vksOODRJ2038Wx5Y8vwJMbt7A4tvVzMMZdYPIAIJ07Q08bLmuOwRZ1jCa9W9zWu3OyOymnfr4Kz7WwLXkEgMANeZpwH1Pqks+GfMRHAxzz+60X51J9SStDSOEZVhun2fP2F8+NpNzFuHdZTouTYRZTPisI1+9olLyORMbHN9VHicFJG3O4B0enWRuD2An8Rbdn+oBNzwSvhFuDUR202DkHit2BRde3iEfsuDrA8NpUjs1tf4vW3mp0+F5JqNFuXLGMW0+fmMeiUQkkItYkdwoanjx+VtU32IIcTiWRhxZ1ji3tMuwMa4gEVoczhe9ri+pRbMLoDFpQhwcD2TRznZak6mme3AcFY8Hh25zLHKyMupVwje57agghpNGi28Cut7rdjucVRmxjSLbiPs5zgUxAaeUX5PVU6T9FpcPE4ztEkQ+F7TpTj+GoqN4ujXwPHw42UfzdYPlVLNrdKcREx+Hle3ERSxvabhxFQQKHUEEg30oi/9IK3K18qK5Rl3JujW0Otw41qw5b60F2k/wCmnkUH0q2j1bC0am57km6K7RyThhsJOzyDv3fCtWj+YIPpfiP2sjeDqeSPDmUsbl5C+dbVRXM1zXep4A4/CC7kBX5IzY+Aa4F8hAYM2v8ACAST5jvPdQj4vFl5tZo0Huypw7o82KtGSxoNHMoedQfJSxwxfhd/V+izBj5Wtyhxc38Du2wjW7HW8RcblnEYcmj4m0abFpd8DrGgc7VpBBFb6i9KptOKfMPQqlG119Q7C4pkd42Nafxau8zp4UUH3kySV3MaSfGg+q0w2yZH/E9jRvuXnyYCnDtnMjhcxlbirnOpmeRpYGjWjgmYuUuFGkKSljhK7ti+QIaVTROzNB4gKOQJeQ+CvUTlO8KFwS8ySJy1W7goyl5El1jYiWMW0caJihWwEkaxxoqONbxxLbaIywyO4Md8iglKlZYolTx0r4pBMQerktXgRUj0+RTnA9InAdlyf7Eiilw7WSMDmOaAQ64dTX18UtxnQLDkkw4iSHk4ZwPMg+ZK+b6jW4c2WSzqnb5q16cm/DHkxJeHyiCTb5OoBPEgH1QeI2447/Afop39CHjTGxHvaR/uQUvRUD4sa08mMJ/3IYf4naXpL8B78z6R/wBCvGY0nU608a6Inacwij6lly6uc8S2xryBsByrvtmXYsLLjrHuGjnnKAeNBTfdb7YfG4mRvZDnGo4PIBI7vipyotfTSi4vZ8PgKZYT/f8AkRQRZnUJuSBXvsmuBkkgkDgb6Gtw9p1a8H4mnQ1H6hYfDOc8Bg3i5sPM/RXrpDsejBIQGh3wu5nQUN68lraXBvTcnTvj4lLyqMUqKdtzBNilcGtGU5XM/lkAcBfhWngg9nykOcwWrQgi1Bv+vknPSWbM5ri3L2aNB4MGUV50HqlEbM2UZQ41AA017r0FyrseDwpOS78/wBmy+I0vL1LBs2OAyNDowWNDi4HtAucA0VzVrYem5P4tnxA/sZSwH9112/3NefUKlRQ4iKoEXWN1rEK6/wAI7Q8QFM3bbRZ+Zh4OBHoUynjfXh/Y6OXb1RacZgSdcS0DflFT/dH9QkeMwjAKRgudvkdr5Ek+ZQx25H+I+SkibiZx/wAvhpCPxvbkYOZe+jR5qWsS6u/Ul5UJcZB1ZYGn9oXNII3UNa+i16VSdZI2YCglYHdzx2XjwI9QrK3o0+EOfIRJMR8Q+Fg3hu8ndmsKaV1VcljBY6N5oA8ljjo1x48GuuDwOU7lX4futJVfT6Cuoi6tkTTmwdBYseaj8TXUPoaewlzQnEMbo8MezR2c1rwaHfl6pO1wrcHwNPoVF1V+QpOJuwpzIcsdLZi5tv5GkEnzKTiTcB53+iPgirQg14k707ge50imb2p2F4YOqK9mu+pP5I7HVbC435Vt5BewcVKH6/JC7exIplaPrX/HzT8nUWZq9/Ikhfs93ZpwRDmoXZrbI6iQx8xRrAcjEO9qYPah3s1QyicBFq0LEQ9iiol5QJOiRxoqONbRR30RcUafchmMTMcah2wz9k8cWkeYomTI0PteCsbu4qq7ZZXAN0Lk/Z9W4g0DTyAcBbvT3GYM6B2UbzQOH9xsue7D2l1Dy5wJaDR9NQONOX5rqWCmZJG10ZD2OFQ4XqvlftXFPT53Ls36m7hyqUEyobSwzhcua4fxBrK8gQwpLiM34XAcAHnyzFo9F0SfAgmoAB8B+qBxOEpU5R5gKvDrUuKL+JdygSYEm+RoHF4NT51KE2rMWFhYSH5GiraC4ApUEGopSxVp2uMrS5wFAD3eCouImdMaAcieQsF6L2Z4mRua+QlrNsVt8zWKYzSftCzOdZJXG1NLukA86pliIeryPdIJgTlaQ8FrSa1IEZoL81Ns/oxG4dt5qhdrdGTH2ou2OC9BBTgq23/fISeGSW5h/TwUdHprMDTcc+an9LmnxQWw2VIJFtPE7/p5obFYqWcSCSz6sIGlwCLDmKg8S4cFL0emvQ+ym8c1KdlX7y7YQUp8LxwNAR5p7gcaNC2TuzGg8A8j0Q2xoRIBpXSvAp0NhGQAgMJGoc0H/bVHllHoxptJckkONj4PB7pG/wB2UfNFiZpuGhxGhJznwLiStcJsQ0oW5eTXFv8A6kJnHgANb/M+PBKSlBdCiUoop3SjD9gupStSR3fqR6rmIjj6rFOk0GQNG9z3ufYeDAe5dP8AtAxGWLKNS4AU3nkuM48l5LGuFA41NbZrNNOOgApWoZXer/Eccaa6gZ5LatxJJjR1IibQnMKU3BByNyi7APBv0Kb4HZGUBwY5x4m3pe2llttPZc8lSAKcCf0CraydTKyahOXNFaE10xweIpYNLv5b/JDzbLkYaFuav4amnoi9ju6qQE/A6rTyI3Hxp6q7SZJqdSf8AZNsoNrkPBlOoyN4VqT+SExGHLvzTbE4+IaVJS10heeA4LXnKKVPkUwxm3dUegZTREhqxHGp2ssl0jQSB3MQ8jEe5ihfGoaJFrme+5QlvFMHt3KAn3RUyicdKii3I/Dsso4I6e/d0ZDH6rpSHkjMbF6aGyJa1bOjVW7ksoo2N2S5kueO9dQmuxcKWHNA4xk3dGbscebNx5iiY42Ei43KCLa7GmkrKfxBee9t+zsuVPLhV31X8dxzS5oRWyf0HH3uSl462/dcCD4OoQk+L2hOW2gcOXYb/d1hHojW7ThI7Eg8T+aX4/FEg0e3zC8fi0uRSp4/umaKceqZVukeOeaxkAPflFK5iAdx3VrTTcOaabP2DlbQANFPXeq5j8z3de2+VwcOYYRQn+keZTZmKdiG9YHHgW72neKL3XshKOJ440pLr/AhqY1PdJXfQsEWzmA06xte8IiTAE/vN8wquyHv+SKZFzI71qxg7/V6Aubr9PqBdLdlGPLMO4kcCkrIe2Ht3699aH1Re1tpOc7q2HNGNeDnAg0FeFL9/cg8AHl7IhdxJpx0J8iQEpHUL/IcLv8AIOTEnj3pF32BtUMoJez/ABGw893cV0rZeJa5oo4HxouYbGJ+F7eVwrjszZURoWjL/KXM9GOamtRBPqBJKUeS6B1t1PNCY/FBrCQCefH8yhMNgmsFm5qXGYufQ/63FB7XZI4do0bzsKdyRhjW7qLQxrcc26b7Yysc43mkqyMA/wDTaa5nDi64vxI4Ln2ExrYdWB5BtXSp1PhSi32vjnvldJJuc4NGuUFxIHgChmMDtdOWv+Vblm74FtVk3uuw4k2viX3D8nIUbTw1Qp2xixpMXf0u+YQzGPYNMzeIuR3hCySjiF08u5CeyL7L7DOLpNOD+0DTyyhp9AjMc9s7IhG3K57iSOAa01PmdUu2Xs2acgRRl44kUYO95sPnyXQdk9H48LGXPcHzObRztzR+Flb5eep5aKccnTVi+bJiw9F73kv+lOgwFQDTv7xY+oKIZg6Jj0ZpN1wG57nN/kc9w+bfVMpMDTctbHJSimPQx3FMRNgW/VbkydhlGYDv0/JGFtF5YoJ2Jk6M6e9ygeynr78lzRzQscxQvbfVMp2mvvkPnVDlruAQNA0dLiZvRkYtU+/dUPF78kWweP8AlKyZoInaKqTq1tGLqdgVDYQvxGHqke0Nm1rZW8Q1WDgaooZtpDSZzh2wSTolnSfDdRE1ujpD/aNfUgea69HskVXIftPmrjXxjSMMaPFjXn1cUOTNFxlS7AqKvgB6MYzslppVpoR73JwNmRF2djnQu4s0Pe02VXjwj3UfGcsgFwdHgaeKLZtZ7DSWNzT3VC8plhPxHPFKn6m/jaUFDIvk+z/DLKzBSf8AmiPMxkH0chsZs8uH7SYkfhYMo8TUlKBt5n4iPAqGbbg3ZndwUvLrpcSm6CS067oNmiYwUaABTvskDseWzscz/tkO8QQpp3TSj4erbxNq/n4IOXDZRQacTqSmNMvDlbfItq5yyQqCqPn0+x1rYGMZi2PMPxx5SRT912nkQ4eSOZ0jfBZ0QNN6pf2P4jLj2M3SslYRus3rB/8An6rq+2NiB1bL0Uc0W6mupk+I3wVyT7Q3UoyEA8yq30n6YzOYWPNHPb2QNALglWM9He1oqR9p+F6l8NLZmEeRr/uVrWGKuKAlJxVooWLfU0G73VRMkLeYWERBQ96zZPc7EZMlgxg40705wW0afvDzS+LCRuPaaK8rJ3szohDIbvkHiPTsrk2JZpY694Mj6QBou8eJUP8AxGbGExYYGhs+U1ysbvvxpuVl2X0Bwbblr3ng4gjyIVkxGDZFHRjMrQPhY2p89w8LKxbmZ7y4Yu4K38TnexZmwY5kbK5MoiFd43E8y7tf6ldp8Pwuuc7XOXGRECh62O3+sLqlKgFOYZVE9DoXuxciKfD2NveqDlgPL3/lO5o/yQL47gHfX6fonIyGHEUSttw4+dEG9g7vTRNXxDz+tKe+aEljHl+nkLFWlTQtezc7UEedLj5FQiPmRyFUwlItUa3OtuKGMR3fMritovsfJHwn6oON1/en+EXF+aRmOoMjravulkXGhot3v3vRUIS8ggmNqLiYh4kZE1USK2yRjV8+faawjamJ5lhHcY2fUEeC+hdy4J9qURGNLuVD3DT5nzVdXGTOx/qBdhNcQKgEcx8lcsHh2loBAPIkOHka/NUnYlCAK86K/YKT4QBqN4p5X90XkPaFqR6dP3EaP2RD/wCGP+hv5ILE4SNtcrGt7qD/ANWpy+doNNfBCzzNNjW/L9Fn48k75s6NlVxoAvpzyk+rlWtpRjXMHV8/JWbbIArlGtu/w8lVce4aL0OiV0yvVteG7LN9j8WbacJ3MEjv/rcz5vC+gnsquE/Y3EfvgI/CfL3X0XeitzLxt+X/AFnl83EgN2GHBcs+2jZ9Y2uAuLjw1HkSeeULrhVT+0bZXX4VwGouOVEennc6ffghNtNHzMiMMNAvYmIgm1KajgtYlLjTFpdBxhGnQAHiDb6Kz7GcAQHMN9MuvoR6FVvZ795Vy2HACQ4XNqV3eC5GXqXS5LbsxtA2hOU8TX53CYY0Ujdcix01Wmz46DiShekmO6uMtaRnIt/CN7nHc0cfJWmWlbOPbdn/AObAFaMcPAi/nour7NnrG3uv4DRclxoBmZG2/aqTvcSbk9+4bguobLsxvcmcCuD+Z6vRcRC3ithrx80DKKg+62/SvgjHnX3w/wAIOc3vv9/MpiI6wSWME/X34IGYCo31JHv3wRkp051Hpb1ICFeNxuanyNffiFeiqQHIwmpFBy3Gh1p3oMxN/eNDvuEbiHcNKb/EKB0YJuURUy4Rm3H3+aLjk9jvP5JTHNRGwy2S0ojKY3hfT6e/JGwvSaKVGQzJaUA7HUL0bG9JIcQjYp0vKALQ0zLkP2tbP/aNlpbQ+K6kMQq/0qwTZ4nNdvCjHC7i+5MOGcf2O0scLVZ8l0XZl2jSnn6qgRsdh5OrkFq2crjsfGUFiCOa8j7WwTjJprk9DilGeJOI+dCCNB4JbjYaaZvQD+0VRjcVXcPP9EHinvJ1aB3En6LExRkmFG7KrtcEVvRVibDEkudYfP8ARXDacjG1Jufe5LtjbMfjJgACIwbnivVezMc5tJL6leslBQ977F6+xrY5a187hTNZvcF1ApbsfDNijbGwUAFAjsy1szuXHQ8xluUrNqqKZgcCDvWS9aOcgimQkcM+0zok6CUzxNqxxq4DcqRDg2vHZOV3p+i+mNqQte0tcAQePNcb6VdDMjy+Ds6nLu8OC0YrxVff/YGbE2t0StYXZkzaUZmHFrgfQkH0Vv2TE9rWkh1SfhuCNNa0HkToq1s3FyMOV/qrhs9znaFviQgWNXyYWrc1wx/h9p5W/Ca+A+VVUulW2bHMddGjed1d58U1xskbRWSdjeTblUra20I3OpE0/wAxuSj29kU6XC5yugTYkBMhe/UlX3Az2Cp2zLKw4aZaOPGowSPR4XQ76251r+SGfJz11CgM9SPfJRvl3d/p7CJRL3IkmIpYVp9K/ognPF71NvU+/Nekkpeu8CniELJNr4+/RGkVykefIBfUd3jbxr5oR9jTLXmf8rbPe+lvQV/JaDEO4LipsfxyoqKRLofr+aLjUNF0WM45uCLjlSuHX3yRsKplFFqYzhl0RcU6VwaIyPQe96XlFBoYNnQ+KfUe/fFaN9+Sjm3oFHkJFW27gw65AKVYIxtNCXMPK4Vj2p+aqON+JU6/R48+K5dUN6XUShLb2ZZYnspadviKIfGTxgXmB7hVVx2iHfqvMY/ZkHP9T+yNWc9q3DFuGZK6wLhzXQOjODEYFAAqXsLULoWx9PfJeqx6eGDFtiYufPLK7ZZIXqQvQrFIUo4oTaJHSLRz1gqGfcpUUckR4h9apDtOPMKJxNqUrxe9NYuA0c/27slrqmn+fZVTxOBcw2J810bH6qsbQ9+q0HjjNcimWCsqL4nb1LBEj5VpHvVUcSTKaoLwgomkMmiXQfmi402kGg1svFaGQbjx9VEN3vitXa+JU0FZ6bFAEk11G7x+iEOIHH0PMqc6DwQ7vfqopgtkUuJB86e/n4KPrlq7d3fmtX6oeQbP/9k=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defRPr sz="2400"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SzPct val="95000"/>
              <a:buFont typeface="Wingdings" pitchFamily="2" charset="2"/>
              <a:buChar char="§"/>
              <a:defRPr sz="2400"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2" charset="2"/>
              <a:buChar char="§"/>
              <a:defRPr sz="2000"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04040"/>
              </a:buClr>
              <a:buSzPct val="75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8000"/>
              <a:buFont typeface="Wingdings" pitchFamily="2" charset="2"/>
              <a:buChar char="§"/>
              <a:defRPr>
                <a:solidFill>
                  <a:srgbClr val="262626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4101" name="Group 1"/>
          <p:cNvGrpSpPr>
            <a:grpSpLocks/>
          </p:cNvGrpSpPr>
          <p:nvPr/>
        </p:nvGrpSpPr>
        <p:grpSpPr bwMode="auto">
          <a:xfrm>
            <a:off x="1250268" y="2892394"/>
            <a:ext cx="6641225" cy="250031"/>
            <a:chOff x="941728" y="2717800"/>
            <a:chExt cx="6848724" cy="345543"/>
          </a:xfrm>
        </p:grpSpPr>
        <p:sp>
          <p:nvSpPr>
            <p:cNvPr id="31" name="Zaobljeni pravokutnik 51"/>
            <p:cNvSpPr/>
            <p:nvPr/>
          </p:nvSpPr>
          <p:spPr>
            <a:xfrm>
              <a:off x="941728" y="2742482"/>
              <a:ext cx="1227447" cy="32086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PHYSICS</a:t>
              </a:r>
              <a:endParaRPr lang="hr-HR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Zaobljeni pravokutnik 51"/>
            <p:cNvSpPr/>
            <p:nvPr/>
          </p:nvSpPr>
          <p:spPr>
            <a:xfrm>
              <a:off x="2312987" y="2735900"/>
              <a:ext cx="1227446" cy="31921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CHEMISTRY</a:t>
              </a:r>
              <a:endParaRPr lang="hr-HR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Zaobljeni pravokutnik 51"/>
            <p:cNvSpPr/>
            <p:nvPr/>
          </p:nvSpPr>
          <p:spPr>
            <a:xfrm>
              <a:off x="3768766" y="2727673"/>
              <a:ext cx="1226185" cy="320863"/>
            </a:xfrm>
            <a:prstGeom prst="roundRect">
              <a:avLst/>
            </a:prstGeom>
            <a:solidFill>
              <a:srgbClr val="578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LIFE SCIENCES</a:t>
              </a:r>
              <a:endParaRPr lang="hr-HR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Zaobljeni pravokutnik 51"/>
            <p:cNvSpPr/>
            <p:nvPr/>
          </p:nvSpPr>
          <p:spPr>
            <a:xfrm>
              <a:off x="5119840" y="2742482"/>
              <a:ext cx="1224924" cy="32086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ENVIRONMENT</a:t>
              </a:r>
              <a:endParaRPr lang="hr-HR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Zaobljeni pravokutnik 51"/>
            <p:cNvSpPr/>
            <p:nvPr/>
          </p:nvSpPr>
          <p:spPr>
            <a:xfrm>
              <a:off x="6564267" y="2717800"/>
              <a:ext cx="1226185" cy="320863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</a:t>
              </a:r>
              <a:r>
                <a:rPr lang="hr-HR" sz="9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OMPUTER SCIENCE</a:t>
              </a:r>
            </a:p>
          </p:txBody>
        </p:sp>
      </p:grpSp>
      <p:sp>
        <p:nvSpPr>
          <p:cNvPr id="55" name="Zaobljeni pravokutnik 51"/>
          <p:cNvSpPr/>
          <p:nvPr/>
        </p:nvSpPr>
        <p:spPr>
          <a:xfrm>
            <a:off x="373868" y="1780897"/>
            <a:ext cx="1327547" cy="465534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5</a:t>
            </a:r>
            <a:r>
              <a:rPr lang="en-US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%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of Croatian researchers</a:t>
            </a:r>
            <a:endParaRPr lang="hr-HR" sz="105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438549" y="1780897"/>
            <a:ext cx="710803" cy="508080"/>
          </a:xfrm>
          <a:prstGeom prst="rect">
            <a:avLst/>
          </a:prstGeom>
          <a:solidFill>
            <a:schemeClr val="bg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60" name="Rectangle 59"/>
          <p:cNvSpPr/>
          <p:nvPr/>
        </p:nvSpPr>
        <p:spPr>
          <a:xfrm>
            <a:off x="4678711" y="1780897"/>
            <a:ext cx="392857" cy="500714"/>
          </a:xfrm>
          <a:prstGeom prst="rect">
            <a:avLst/>
          </a:prstGeom>
          <a:solidFill>
            <a:schemeClr val="bg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604758"/>
              </p:ext>
            </p:extLst>
          </p:nvPr>
        </p:nvGraphicFramePr>
        <p:xfrm>
          <a:off x="968188" y="4212690"/>
          <a:ext cx="7499617" cy="2164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THEORETICAL PHYSICS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MATERIAL CHEMISTRY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MOLECULAR MEDICINE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SEA &amp;</a:t>
                      </a:r>
                      <a:r>
                        <a:rPr lang="hr-HR" sz="1100" b="0" baseline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 ENVIROMENT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ELECTRONICS</a:t>
                      </a:r>
                    </a:p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MATERIAL PHYSICS</a:t>
                      </a:r>
                    </a:p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ORGANIC CHEM. &amp;</a:t>
                      </a:r>
                    </a:p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BIOCHEMISTRY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MOLECULAR</a:t>
                      </a:r>
                      <a:r>
                        <a:rPr lang="hr-HR" sz="1100" b="0" baseline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 BIOLOGY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CENTER FOR SEA RESEARCH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INFORMATICS</a:t>
                      </a:r>
                      <a:r>
                        <a:rPr lang="hr-HR" sz="1100" b="0" baseline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 AND COMPUTING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EXPERIMENTAL PHYSICS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PHYSICAL CHEM.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Tahoma" panose="020B0604030504040204" pitchFamily="34" charset="0"/>
                          <a:cs typeface="Segoe UI" panose="020B0502040204020203" pitchFamily="34" charset="0"/>
                        </a:rPr>
                        <a:t>NMR</a:t>
                      </a:r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Tahoma" panose="020B0604030504040204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027">
                <a:tc gridSpan="5">
                  <a:txBody>
                    <a:bodyPr/>
                    <a:lstStyle/>
                    <a:p>
                      <a:pPr algn="ctr"/>
                      <a:endParaRPr lang="hr-HR" sz="1400" b="0" dirty="0">
                        <a:solidFill>
                          <a:schemeClr val="bg1"/>
                        </a:solidFill>
                        <a:latin typeface="Exo" panose="02000303000000000000" pitchFamily="50" charset="-18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1050" b="0" dirty="0">
                        <a:solidFill>
                          <a:schemeClr val="bg1"/>
                        </a:solidFill>
                        <a:latin typeface="Exo" panose="02000303000000000000" pitchFamily="50" charset="-18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1050" b="0" dirty="0">
                        <a:solidFill>
                          <a:schemeClr val="bg1"/>
                        </a:solidFill>
                        <a:latin typeface="Exo" panose="02000303000000000000" pitchFamily="50" charset="-18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1050" b="0" dirty="0">
                        <a:solidFill>
                          <a:schemeClr val="bg1"/>
                        </a:solidFill>
                        <a:latin typeface="Exo" panose="02000303000000000000" pitchFamily="50" charset="-18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1050" b="0" dirty="0">
                        <a:solidFill>
                          <a:schemeClr val="bg1"/>
                        </a:solidFill>
                        <a:latin typeface="Exo" panose="02000303000000000000" pitchFamily="50" charset="-18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Zaobljeni pravokutnik 51"/>
          <p:cNvSpPr/>
          <p:nvPr/>
        </p:nvSpPr>
        <p:spPr>
          <a:xfrm>
            <a:off x="2438558" y="1780897"/>
            <a:ext cx="1517749" cy="50759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~ </a:t>
            </a:r>
            <a:r>
              <a:rPr lang="en-US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50 %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of Croatian </a:t>
            </a:r>
            <a:r>
              <a:rPr lang="hr-HR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Horizon 2020 </a:t>
            </a:r>
            <a:endParaRPr lang="en-US" sz="105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Zaobljeni pravokutnik 51"/>
          <p:cNvSpPr/>
          <p:nvPr/>
        </p:nvSpPr>
        <p:spPr>
          <a:xfrm>
            <a:off x="4678729" y="1780897"/>
            <a:ext cx="1517749" cy="50759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15</a:t>
            </a:r>
            <a:r>
              <a:rPr lang="en-US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%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of Croatian publications</a:t>
            </a:r>
          </a:p>
        </p:txBody>
      </p:sp>
      <p:sp>
        <p:nvSpPr>
          <p:cNvPr id="22" name="Zaobljeni pravokutnik 10"/>
          <p:cNvSpPr/>
          <p:nvPr/>
        </p:nvSpPr>
        <p:spPr>
          <a:xfrm>
            <a:off x="5588966" y="5535345"/>
            <a:ext cx="3371413" cy="8831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Excellent science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 involvement in higher education 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Leading contribution to the growth of the national economy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50037" y="1781381"/>
            <a:ext cx="527088" cy="500714"/>
          </a:xfrm>
          <a:prstGeom prst="rect">
            <a:avLst/>
          </a:prstGeom>
          <a:solidFill>
            <a:schemeClr val="bg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Zaobljeni pravokutnik 51"/>
          <p:cNvSpPr/>
          <p:nvPr/>
        </p:nvSpPr>
        <p:spPr>
          <a:xfrm>
            <a:off x="6950056" y="1781381"/>
            <a:ext cx="1517749" cy="50759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30</a:t>
            </a:r>
            <a:r>
              <a:rPr lang="en-US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%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of  </a:t>
            </a:r>
            <a:r>
              <a:rPr lang="hr-HR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top </a:t>
            </a:r>
            <a:r>
              <a:rPr lang="hr-HR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25</a:t>
            </a:r>
            <a:r>
              <a:rPr lang="en-US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hr-HR" sz="1050" b="1" dirty="0" smtClean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%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publications</a:t>
            </a:r>
          </a:p>
        </p:txBody>
      </p:sp>
      <p:pic>
        <p:nvPicPr>
          <p:cNvPr id="25" name="Picture 26" descr="https://encrypted-tbn3.gstatic.com/images?q=tbn:ANd9GcQ4Y4tHi-7s_PouXUXu7t_6FrZniAOeXAb2GtLUgXOw9yASkFf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04" y="3264715"/>
            <a:ext cx="1073385" cy="762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 descr="http://t1.gstatic.com/images?q=tbn:ANd9GcTH_yX2aw7_5hQ5CSxiwhEbV9I04yRT1r_CZzROAbM_Qcw4VKo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00" y="3198686"/>
            <a:ext cx="1161838" cy="82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2" descr="http://cyberbrethren.com/wp-content/uploads/2011/02/d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2400" r="6474" b="6110"/>
          <a:stretch>
            <a:fillRect/>
          </a:stretch>
        </p:blipFill>
        <p:spPr bwMode="auto">
          <a:xfrm>
            <a:off x="4010013" y="3245241"/>
            <a:ext cx="1115261" cy="797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http://wilson.house.gov/images/user_images/Environme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98" y="3235338"/>
            <a:ext cx="1158520" cy="80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6" descr="https://encrypted-tbn3.gstatic.com/images?q=tbn:ANd9GcRD4odY1CSthFnTz7do3O0GGosbVNCx3E-JAqLrvNeDACvfXa9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40" y="3215039"/>
            <a:ext cx="1184753" cy="811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179" y="4766870"/>
            <a:ext cx="8978898" cy="2062103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a-IN" sz="1600" b="1" dirty="0" smtClean="0">
                <a:solidFill>
                  <a:srgbClr val="1F497D"/>
                </a:solidFill>
                <a:effectLst/>
                <a:latin typeface="Arial"/>
                <a:cs typeface="Arial"/>
              </a:rPr>
              <a:t>RBI research areas</a:t>
            </a:r>
          </a:p>
          <a:p>
            <a:pPr algn="ctr"/>
            <a:endParaRPr lang="ta-IN" sz="1600" b="1" dirty="0" smtClean="0">
              <a:solidFill>
                <a:srgbClr val="1F497D"/>
              </a:solidFill>
              <a:effectLst/>
              <a:latin typeface="Arial"/>
              <a:cs typeface="Arial"/>
            </a:endParaRPr>
          </a:p>
          <a:p>
            <a:r>
              <a:rPr lang="en-GB" sz="1200" b="1" dirty="0" smtClean="0">
                <a:solidFill>
                  <a:srgbClr val="1F497D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Arial"/>
                <a:cs typeface="Arial"/>
              </a:rPr>
              <a:t>Plant</a:t>
            </a:r>
            <a:r>
              <a:rPr lang="en-GB" sz="1200" b="1" dirty="0">
                <a:solidFill>
                  <a:srgbClr val="1F497D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Arial"/>
                <a:cs typeface="Arial"/>
              </a:rPr>
              <a:t>-based production </a:t>
            </a:r>
            <a:r>
              <a:rPr lang="en-GB" sz="1200" b="1" dirty="0" smtClean="0">
                <a:solidFill>
                  <a:srgbClr val="1F497D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  <a:latin typeface="Arial"/>
                <a:cs typeface="Arial"/>
              </a:rPr>
              <a:t>systems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Precision </a:t>
            </a:r>
            <a:r>
              <a:rPr lang="en-GB" sz="1200" b="1" dirty="0" smtClean="0">
                <a:solidFill>
                  <a:srgbClr val="1F497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medicine</a:t>
            </a:r>
            <a:r>
              <a:rPr lang="ta-IN" sz="1200" b="1" dirty="0" smtClean="0">
                <a:solidFill>
                  <a:srgbClr val="1F497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	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Functional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materials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Natural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products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Photonics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</a:p>
          <a:p>
            <a:endParaRPr lang="ta-IN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Big 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Data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Technologies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 </a:t>
            </a:r>
            <a:r>
              <a:rPr lang="en-US" sz="1200" b="1" dirty="0">
                <a:solidFill>
                  <a:srgbClr val="1F497D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Environmental </a:t>
            </a:r>
            <a:r>
              <a:rPr lang="ta-IN" sz="1200" b="1" dirty="0" smtClean="0">
                <a:solidFill>
                  <a:srgbClr val="1F497D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forensics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	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Metagenomics</a:t>
            </a:r>
            <a:r>
              <a:rPr lang="ta-IN" sz="1200" b="1" dirty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&amp;</a:t>
            </a:r>
            <a:r>
              <a:rPr lang="ta-IN" sz="1200" b="1" dirty="0" smtClean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Biodiversity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mapping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en-US" sz="1200" b="1" dirty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Detectors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,</a:t>
            </a:r>
            <a:r>
              <a:rPr lang="en-US" sz="1200" b="1" dirty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ta-IN" sz="1200" b="1" dirty="0">
              <a:solidFill>
                <a:srgbClr val="1F497D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  <a:p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Analytic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														</a:t>
            </a:r>
            <a:r>
              <a:rPr lang="en-US" sz="1200" b="1" dirty="0" smtClean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sensor</a:t>
            </a:r>
            <a:r>
              <a:rPr lang="en-US" sz="1200" b="1" dirty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 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and</a:t>
            </a:r>
            <a:r>
              <a:rPr lang="ta-IN" sz="1200" b="1" dirty="0" smtClean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devices</a:t>
            </a:r>
            <a:endParaRPr lang="hr-HR" sz="1200" dirty="0">
              <a:solidFill>
                <a:srgbClr val="1F497D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  <a:p>
            <a:endParaRPr lang="hr-HR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r>
              <a:rPr lang="en-US" sz="1200" b="1" dirty="0">
                <a:solidFill>
                  <a:srgbClr val="1F497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Environmental management and 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susteinability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hr-HR" sz="1200" b="1" dirty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Scinetific Intelligent Systems, Workflows 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en-US" sz="1200" b="1" dirty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Environmental impact and 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							</a:t>
            </a:r>
            <a:r>
              <a:rPr lang="hr-HR" sz="1200" b="1" dirty="0" smtClean="0">
                <a:solidFill>
                  <a:srgbClr val="1F497D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and Algorithms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			</a:t>
            </a:r>
            <a:r>
              <a:rPr lang="en-US" sz="1200" b="1" dirty="0">
                <a:solidFill>
                  <a:srgbClr val="1F497D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risk assessment</a:t>
            </a:r>
            <a:endParaRPr lang="ta-IN" sz="1200" b="1" dirty="0" smtClean="0">
              <a:solidFill>
                <a:srgbClr val="1F497D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  <a:p>
            <a:r>
              <a:rPr lang="ta-IN" sz="1200" b="1" dirty="0">
                <a:solidFill>
                  <a:srgbClr val="1F497D"/>
                </a:solidFill>
                <a:latin typeface="Arial"/>
                <a:cs typeface="Arial"/>
              </a:rPr>
              <a:t>	</a:t>
            </a:r>
            <a:r>
              <a:rPr lang="ta-IN" sz="1200" b="1" dirty="0" smtClean="0">
                <a:solidFill>
                  <a:srgbClr val="1F497D"/>
                </a:solidFill>
                <a:latin typeface="Arial"/>
                <a:cs typeface="Arial"/>
              </a:rPr>
              <a:t>							</a:t>
            </a:r>
            <a:endParaRPr lang="hr-HR" sz="12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EC63-8CDF-0C45-B945-4B5C5C262B5F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3926" y="3429001"/>
            <a:ext cx="8821287" cy="1337870"/>
            <a:chOff x="120489" y="3429000"/>
            <a:chExt cx="8821287" cy="1337870"/>
          </a:xfrm>
        </p:grpSpPr>
        <p:grpSp>
          <p:nvGrpSpPr>
            <p:cNvPr id="94" name="Group 93"/>
            <p:cNvGrpSpPr/>
            <p:nvPr/>
          </p:nvGrpSpPr>
          <p:grpSpPr>
            <a:xfrm>
              <a:off x="120489" y="3429000"/>
              <a:ext cx="8821287" cy="718313"/>
              <a:chOff x="120489" y="3429000"/>
              <a:chExt cx="8821287" cy="718313"/>
            </a:xfrm>
          </p:grpSpPr>
          <p:sp>
            <p:nvSpPr>
              <p:cNvPr id="8" name="Flowchart: Magnetic Disk 16"/>
              <p:cNvSpPr/>
              <p:nvPr/>
            </p:nvSpPr>
            <p:spPr>
              <a:xfrm>
                <a:off x="120489" y="3429000"/>
                <a:ext cx="2021305" cy="718313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b="1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BioMed</a:t>
                </a:r>
                <a:endParaRPr lang="hr-HR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" name="Flowchart: Magnetic Disk 17"/>
              <p:cNvSpPr/>
              <p:nvPr/>
            </p:nvSpPr>
            <p:spPr>
              <a:xfrm>
                <a:off x="2390181" y="3429000"/>
                <a:ext cx="2021305" cy="718313"/>
              </a:xfrm>
              <a:prstGeom prst="flowChartMagneticDisk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b="1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MarEnv</a:t>
                </a:r>
                <a:endParaRPr lang="hr-HR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Flowchart: Magnetic Disk 18"/>
              <p:cNvSpPr/>
              <p:nvPr/>
            </p:nvSpPr>
            <p:spPr>
              <a:xfrm>
                <a:off x="4687677" y="3429000"/>
                <a:ext cx="2021305" cy="718313"/>
              </a:xfrm>
              <a:prstGeom prst="flowChartMagneticDisk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b="1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TechMat</a:t>
                </a:r>
                <a:endParaRPr lang="hr-HR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" name="Flowchart: Magnetic Disk 19"/>
              <p:cNvSpPr/>
              <p:nvPr/>
            </p:nvSpPr>
            <p:spPr>
              <a:xfrm>
                <a:off x="6920471" y="3429000"/>
                <a:ext cx="2021305" cy="718313"/>
              </a:xfrm>
              <a:prstGeom prst="flowChartMagneticDisk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b="1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ICST</a:t>
                </a:r>
                <a:endParaRPr lang="hr-HR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1131143" y="4147312"/>
              <a:ext cx="6847646" cy="619558"/>
              <a:chOff x="1131143" y="4147312"/>
              <a:chExt cx="6847646" cy="619558"/>
            </a:xfrm>
          </p:grpSpPr>
          <p:cxnSp>
            <p:nvCxnSpPr>
              <p:cNvPr id="42" name="Elbow Connector 41"/>
              <p:cNvCxnSpPr>
                <a:stCxn id="3" idx="0"/>
                <a:endCxn id="8" idx="3"/>
              </p:cNvCxnSpPr>
              <p:nvPr/>
            </p:nvCxnSpPr>
            <p:spPr>
              <a:xfrm rot="16200000" flipV="1">
                <a:off x="2534607" y="2743849"/>
                <a:ext cx="619557" cy="3426486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Elbow Connector 48"/>
              <p:cNvCxnSpPr>
                <a:stCxn id="3" idx="0"/>
                <a:endCxn id="9" idx="3"/>
              </p:cNvCxnSpPr>
              <p:nvPr/>
            </p:nvCxnSpPr>
            <p:spPr>
              <a:xfrm rot="16200000" flipV="1">
                <a:off x="3669453" y="3878695"/>
                <a:ext cx="619557" cy="1156794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/>
              <p:cNvCxnSpPr/>
              <p:nvPr/>
            </p:nvCxnSpPr>
            <p:spPr>
              <a:xfrm rot="5400000" flipH="1" flipV="1">
                <a:off x="5955767" y="2743848"/>
                <a:ext cx="619557" cy="3426486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lbow Connector 56"/>
              <p:cNvCxnSpPr/>
              <p:nvPr/>
            </p:nvCxnSpPr>
            <p:spPr>
              <a:xfrm rot="5400000" flipH="1" flipV="1">
                <a:off x="4826248" y="3878695"/>
                <a:ext cx="619557" cy="1156794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74176" y="77450"/>
            <a:ext cx="8974403" cy="3349096"/>
            <a:chOff x="74176" y="77450"/>
            <a:chExt cx="8974403" cy="3349096"/>
          </a:xfrm>
        </p:grpSpPr>
        <p:sp>
          <p:nvSpPr>
            <p:cNvPr id="45" name="Freeform 44"/>
            <p:cNvSpPr/>
            <p:nvPr/>
          </p:nvSpPr>
          <p:spPr>
            <a:xfrm>
              <a:off x="3407508" y="2547815"/>
              <a:ext cx="4040554" cy="429847"/>
            </a:xfrm>
            <a:custGeom>
              <a:avLst/>
              <a:gdLst>
                <a:gd name="connsiteX0" fmla="*/ 0 w 4040554"/>
                <a:gd name="connsiteY0" fmla="*/ 429847 h 429847"/>
                <a:gd name="connsiteX1" fmla="*/ 4040554 w 4040554"/>
                <a:gd name="connsiteY1" fmla="*/ 429847 h 429847"/>
                <a:gd name="connsiteX2" fmla="*/ 4040554 w 4040554"/>
                <a:gd name="connsiteY2" fmla="*/ 0 h 42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0554" h="429847">
                  <a:moveTo>
                    <a:pt x="0" y="429847"/>
                  </a:moveTo>
                  <a:lnTo>
                    <a:pt x="4040554" y="429847"/>
                  </a:lnTo>
                  <a:lnTo>
                    <a:pt x="4040554" y="0"/>
                  </a:lnTo>
                </a:path>
              </a:pathLst>
            </a:cu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4176" y="77450"/>
              <a:ext cx="8974403" cy="3349096"/>
              <a:chOff x="74176" y="77450"/>
              <a:chExt cx="8974403" cy="3349096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74176" y="77450"/>
                <a:ext cx="8974403" cy="2449682"/>
                <a:chOff x="30976" y="77450"/>
                <a:chExt cx="8974403" cy="2449682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>
                  <a:off x="786273" y="77450"/>
                  <a:ext cx="8219106" cy="2449682"/>
                  <a:chOff x="522977" y="77450"/>
                  <a:chExt cx="8219106" cy="2449682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522977" y="77450"/>
                    <a:ext cx="8145740" cy="2449682"/>
                    <a:chOff x="375960" y="178018"/>
                    <a:chExt cx="8145740" cy="2449682"/>
                  </a:xfrm>
                </p:grpSpPr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3366024" y="178018"/>
                      <a:ext cx="214786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ta-IN" b="1" dirty="0" smtClean="0">
                          <a:solidFill>
                            <a:srgbClr val="1F497D"/>
                          </a:solidFill>
                          <a:latin typeface="Arial"/>
                          <a:cs typeface="Arial"/>
                        </a:rPr>
                        <a:t>S3 thematic areas</a:t>
                      </a:r>
                      <a:endParaRPr lang="en-US" b="1" dirty="0">
                        <a:solidFill>
                          <a:srgbClr val="1F497D"/>
                        </a:solidFill>
                        <a:latin typeface="Arial"/>
                        <a:cs typeface="Arial"/>
                      </a:endParaRPr>
                    </a:p>
                  </p:txBody>
                </p:sp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375960" y="647700"/>
                      <a:ext cx="8145740" cy="1980000"/>
                      <a:chOff x="147360" y="647700"/>
                      <a:chExt cx="8145740" cy="1980000"/>
                    </a:xfrm>
                  </p:grpSpPr>
                  <p:pic>
                    <p:nvPicPr>
                      <p:cNvPr id="27" name="Picture 26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7360" y="647700"/>
                        <a:ext cx="1143000" cy="1352550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w="190500" cap="sq">
                        <a:solidFill>
                          <a:srgbClr val="FFFFFF"/>
                        </a:solidFill>
                        <a:miter lim="800000"/>
                      </a:ln>
                      <a:effectLst>
                        <a:outerShdw blurRad="55000" dist="18000" dir="5400000" algn="tl" rotWithShape="0">
                          <a:srgbClr val="000000">
                            <a:alpha val="40000"/>
                          </a:srgbClr>
                        </a:outerShdw>
                      </a:effectLst>
                      <a:scene3d>
                        <a:camera prst="orthographicFront"/>
                        <a:lightRig rig="twoPt" dir="t">
                          <a:rot lat="0" lon="0" rev="7200000"/>
                        </a:lightRig>
                      </a:scene3d>
                      <a:sp3d>
                        <a:bevelT w="25400" h="19050"/>
                        <a:contourClr>
                          <a:srgbClr val="FFFFFF"/>
                        </a:contourClr>
                      </a:sp3d>
                    </p:spPr>
                  </p:pic>
                  <p:pic>
                    <p:nvPicPr>
                      <p:cNvPr id="28" name="Picture 27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20831" y="704850"/>
                        <a:ext cx="1104900" cy="1295400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w="190500" cap="sq">
                        <a:solidFill>
                          <a:srgbClr val="FFFFFF"/>
                        </a:solidFill>
                        <a:miter lim="800000"/>
                      </a:ln>
                      <a:effectLst>
                        <a:outerShdw blurRad="55000" dist="18000" dir="5400000" algn="tl" rotWithShape="0">
                          <a:srgbClr val="000000">
                            <a:alpha val="40000"/>
                          </a:srgbClr>
                        </a:outerShdw>
                      </a:effectLst>
                      <a:scene3d>
                        <a:camera prst="orthographicFront"/>
                        <a:lightRig rig="twoPt" dir="t">
                          <a:rot lat="0" lon="0" rev="7200000"/>
                        </a:lightRig>
                      </a:scene3d>
                      <a:sp3d>
                        <a:bevelT w="25400" h="19050"/>
                        <a:contourClr>
                          <a:srgbClr val="FFFFFF"/>
                        </a:contourClr>
                      </a:sp3d>
                    </p:spPr>
                  </p:pic>
                  <p:pic>
                    <p:nvPicPr>
                      <p:cNvPr id="29" name="Picture 28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8862" y="666750"/>
                        <a:ext cx="1143000" cy="1333500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w="190500" cap="sq">
                        <a:solidFill>
                          <a:srgbClr val="FFFFFF"/>
                        </a:solidFill>
                        <a:miter lim="800000"/>
                      </a:ln>
                      <a:effectLst>
                        <a:outerShdw blurRad="55000" dist="18000" dir="5400000" algn="tl" rotWithShape="0">
                          <a:srgbClr val="000000">
                            <a:alpha val="40000"/>
                          </a:srgbClr>
                        </a:outerShdw>
                      </a:effectLst>
                      <a:scene3d>
                        <a:camera prst="orthographicFront"/>
                        <a:lightRig rig="twoPt" dir="t">
                          <a:rot lat="0" lon="0" rev="7200000"/>
                        </a:lightRig>
                      </a:scene3d>
                      <a:sp3d>
                        <a:bevelT w="25400" h="19050"/>
                        <a:contourClr>
                          <a:srgbClr val="FFFFFF"/>
                        </a:contourClr>
                      </a:sp3d>
                    </p:spPr>
                  </p:pic>
                  <p:pic>
                    <p:nvPicPr>
                      <p:cNvPr id="30" name="Picture 2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0352" y="704850"/>
                        <a:ext cx="1162050" cy="1295400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w="190500" cap="sq">
                        <a:solidFill>
                          <a:srgbClr val="FFFFFF"/>
                        </a:solidFill>
                        <a:miter lim="800000"/>
                      </a:ln>
                      <a:effectLst>
                        <a:outerShdw blurRad="55000" dist="18000" dir="5400000" algn="tl" rotWithShape="0">
                          <a:srgbClr val="000000">
                            <a:alpha val="40000"/>
                          </a:srgbClr>
                        </a:outerShdw>
                      </a:effectLst>
                      <a:scene3d>
                        <a:camera prst="orthographicFront"/>
                        <a:lightRig rig="twoPt" dir="t">
                          <a:rot lat="0" lon="0" rev="7200000"/>
                        </a:lightRig>
                      </a:scene3d>
                      <a:sp3d>
                        <a:bevelT w="25400" h="19050"/>
                        <a:contourClr>
                          <a:srgbClr val="FFFFFF"/>
                        </a:contourClr>
                      </a:sp3d>
                    </p:spPr>
                  </p:pic>
                  <p:pic>
                    <p:nvPicPr>
                      <p:cNvPr id="31" name="Picture 30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0521" y="666750"/>
                        <a:ext cx="1162050" cy="1333500"/>
                      </a:xfrm>
                      <a:prstGeom prst="rect">
                        <a:avLst/>
                      </a:prstGeom>
                      <a:solidFill>
                        <a:srgbClr val="FFFFFF">
                          <a:shade val="85000"/>
                        </a:srgbClr>
                      </a:solidFill>
                      <a:ln w="190500" cap="sq">
                        <a:solidFill>
                          <a:srgbClr val="FFFFFF"/>
                        </a:solidFill>
                        <a:miter lim="800000"/>
                      </a:ln>
                      <a:effectLst>
                        <a:outerShdw blurRad="55000" dist="18000" dir="5400000" algn="tl" rotWithShape="0">
                          <a:srgbClr val="000000">
                            <a:alpha val="40000"/>
                          </a:srgbClr>
                        </a:outerShdw>
                      </a:effectLst>
                      <a:scene3d>
                        <a:camera prst="orthographicFront"/>
                        <a:lightRig rig="twoPt" dir="t">
                          <a:rot lat="0" lon="0" rev="7200000"/>
                        </a:lightRig>
                      </a:scene3d>
                      <a:sp3d>
                        <a:bevelT w="25400" h="19050"/>
                        <a:contourClr>
                          <a:srgbClr val="FFFFFF"/>
                        </a:contourClr>
                      </a:sp3d>
                    </p:spPr>
                  </p:pic>
                  <p:sp>
                    <p:nvSpPr>
                      <p:cNvPr id="34" name="Rectangle 33"/>
                      <p:cNvSpPr/>
                      <p:nvPr/>
                    </p:nvSpPr>
                    <p:spPr>
                      <a:xfrm>
                        <a:off x="198160" y="2166035"/>
                        <a:ext cx="8094940" cy="4616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hr-HR" sz="1200" b="1" dirty="0"/>
                          <a:t>Health and </a:t>
                        </a:r>
                        <a:r>
                          <a:rPr lang="ta-IN" sz="1200" b="1" dirty="0"/>
                          <a:t>	   </a:t>
                        </a:r>
                        <a:r>
                          <a:rPr lang="ta-IN" sz="1200" b="1" dirty="0" smtClean="0"/>
                          <a:t>  </a:t>
                        </a:r>
                        <a:r>
                          <a:rPr lang="en-GB" sz="1200" b="1" dirty="0" smtClean="0"/>
                          <a:t>Energy </a:t>
                        </a:r>
                        <a:r>
                          <a:rPr lang="hr-HR" sz="1200" b="1" dirty="0"/>
                          <a:t>an</a:t>
                        </a:r>
                        <a:r>
                          <a:rPr lang="en-GB" sz="1200" b="1" dirty="0"/>
                          <a:t>d </a:t>
                        </a:r>
                        <a:r>
                          <a:rPr lang="en-GB" sz="1200" b="1" dirty="0" smtClean="0"/>
                          <a:t>Sustainable </a:t>
                        </a:r>
                        <a:r>
                          <a:rPr lang="hr-HR" sz="1200" b="1" dirty="0" smtClean="0"/>
                          <a:t>  Transport </a:t>
                        </a:r>
                        <a:r>
                          <a:rPr lang="hr-HR" sz="1200" b="1" dirty="0"/>
                          <a:t>and mobility	</a:t>
                        </a:r>
                        <a:r>
                          <a:rPr lang="hr-HR" sz="1200" b="1" dirty="0" smtClean="0"/>
                          <a:t>Security</a:t>
                        </a:r>
                        <a:r>
                          <a:rPr lang="ta-IN" sz="1200" b="1" dirty="0" smtClean="0"/>
                          <a:t>		</a:t>
                        </a:r>
                        <a:r>
                          <a:rPr lang="hr-HR" sz="1200" b="1" dirty="0" smtClean="0"/>
                          <a:t>Agro</a:t>
                        </a:r>
                        <a:r>
                          <a:rPr lang="hr-HR" sz="1200" b="1" dirty="0"/>
                          <a:t>-food and </a:t>
                        </a:r>
                      </a:p>
                      <a:p>
                        <a:r>
                          <a:rPr lang="hr-HR" sz="1200" b="1" dirty="0" smtClean="0"/>
                          <a:t>quality </a:t>
                        </a:r>
                        <a:r>
                          <a:rPr lang="hr-HR" sz="1200" b="1" dirty="0"/>
                          <a:t>of </a:t>
                        </a:r>
                        <a:r>
                          <a:rPr lang="hr-HR" sz="1200" b="1" dirty="0" smtClean="0"/>
                          <a:t>life</a:t>
                        </a:r>
                        <a:r>
                          <a:rPr lang="ta-IN" sz="1200" b="1" dirty="0" smtClean="0"/>
                          <a:t>	     </a:t>
                        </a:r>
                        <a:r>
                          <a:rPr lang="en-GB" sz="1200" b="1" dirty="0" smtClean="0"/>
                          <a:t>Environment</a:t>
                        </a:r>
                        <a:r>
                          <a:rPr lang="ta-IN" sz="1200" b="1" dirty="0"/>
                          <a:t>	</a:t>
                        </a:r>
                        <a:r>
                          <a:rPr lang="ta-IN" sz="1200" b="1" dirty="0" smtClean="0"/>
                          <a:t>								</a:t>
                        </a:r>
                        <a:r>
                          <a:rPr lang="hr-HR" sz="1200" b="1" dirty="0" smtClean="0"/>
                          <a:t>bio</a:t>
                        </a:r>
                        <a:r>
                          <a:rPr lang="hr-HR" sz="1200" b="1" dirty="0"/>
                          <a:t>-economy	</a:t>
                        </a:r>
                      </a:p>
                    </p:txBody>
                  </p:sp>
                </p:grpSp>
              </p:grpSp>
              <p:sp>
                <p:nvSpPr>
                  <p:cNvPr id="35" name="Rectangle 34"/>
                  <p:cNvSpPr/>
                  <p:nvPr/>
                </p:nvSpPr>
                <p:spPr>
                  <a:xfrm>
                    <a:off x="8009765" y="1131285"/>
                    <a:ext cx="732318" cy="369332"/>
                  </a:xfrm>
                  <a:prstGeom prst="rect">
                    <a:avLst/>
                  </a:prstGeom>
                  <a:solidFill>
                    <a:schemeClr val="tx2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>
                    <a:spAutoFit/>
                    <a:scene3d>
                      <a:camera prst="orthographicFront"/>
                      <a:lightRig rig="soft" dir="t">
                        <a:rot lat="0" lon="0" rev="10800000"/>
                      </a:lightRig>
                    </a:scene3d>
                    <a:sp3d>
                      <a:bevelT w="27940" h="12700"/>
                      <a:contourClr>
                        <a:srgbClr val="DDDDDD"/>
                      </a:contourClr>
                    </a:sp3d>
                  </a:bodyPr>
                  <a:lstStyle/>
                  <a:p>
                    <a:pPr algn="ctr"/>
                    <a:r>
                      <a:rPr lang="ta-IN" b="1" spc="150" dirty="0" smtClean="0">
                        <a:ln w="11430"/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rPr>
                      <a:t>KET</a:t>
                    </a:r>
                    <a:endParaRPr lang="ta-IN" b="1" spc="150" dirty="0">
                      <a:ln w="11430"/>
                      <a:solidFill>
                        <a:srgbClr val="F8F8F8"/>
                      </a:solidFill>
                      <a:effectLst>
                        <a:outerShdw blurRad="25400" algn="tl" rotWithShape="0">
                          <a:srgbClr val="000000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98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76" y="77450"/>
                  <a:ext cx="452669" cy="7931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9" name="Group 58"/>
              <p:cNvGrpSpPr/>
              <p:nvPr/>
            </p:nvGrpSpPr>
            <p:grpSpPr>
              <a:xfrm>
                <a:off x="1142913" y="1826345"/>
                <a:ext cx="7526215" cy="1600201"/>
                <a:chOff x="1133231" y="1828800"/>
                <a:chExt cx="7526215" cy="1600201"/>
              </a:xfrm>
            </p:grpSpPr>
            <p:cxnSp>
              <p:nvCxnSpPr>
                <p:cNvPr id="20" name="Elbow Connector 19"/>
                <p:cNvCxnSpPr>
                  <a:stCxn id="9" idx="1"/>
                </p:cNvCxnSpPr>
                <p:nvPr/>
              </p:nvCxnSpPr>
              <p:spPr>
                <a:xfrm rot="16200000" flipV="1">
                  <a:off x="2568551" y="2563281"/>
                  <a:ext cx="901868" cy="829572"/>
                </a:xfrm>
                <a:prstGeom prst="bentConnector3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Freeform 40"/>
                <p:cNvSpPr/>
                <p:nvPr/>
              </p:nvSpPr>
              <p:spPr>
                <a:xfrm>
                  <a:off x="4540738" y="2422769"/>
                  <a:ext cx="1055077" cy="992554"/>
                </a:xfrm>
                <a:custGeom>
                  <a:avLst/>
                  <a:gdLst>
                    <a:gd name="connsiteX0" fmla="*/ 1055077 w 1055077"/>
                    <a:gd name="connsiteY0" fmla="*/ 992554 h 992554"/>
                    <a:gd name="connsiteX1" fmla="*/ 1055077 w 1055077"/>
                    <a:gd name="connsiteY1" fmla="*/ 461108 h 992554"/>
                    <a:gd name="connsiteX2" fmla="*/ 0 w 1055077"/>
                    <a:gd name="connsiteY2" fmla="*/ 461108 h 992554"/>
                    <a:gd name="connsiteX3" fmla="*/ 0 w 1055077"/>
                    <a:gd name="connsiteY3" fmla="*/ 0 h 99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77" h="992554">
                      <a:moveTo>
                        <a:pt x="1055077" y="992554"/>
                      </a:moveTo>
                      <a:lnTo>
                        <a:pt x="1055077" y="461108"/>
                      </a:lnTo>
                      <a:lnTo>
                        <a:pt x="0" y="461108"/>
                      </a:lnTo>
                      <a:lnTo>
                        <a:pt x="0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5588000" y="2407138"/>
                  <a:ext cx="523631" cy="476739"/>
                </a:xfrm>
                <a:custGeom>
                  <a:avLst/>
                  <a:gdLst>
                    <a:gd name="connsiteX0" fmla="*/ 0 w 523631"/>
                    <a:gd name="connsiteY0" fmla="*/ 476739 h 476739"/>
                    <a:gd name="connsiteX1" fmla="*/ 523631 w 523631"/>
                    <a:gd name="connsiteY1" fmla="*/ 468924 h 476739"/>
                    <a:gd name="connsiteX2" fmla="*/ 523631 w 523631"/>
                    <a:gd name="connsiteY2" fmla="*/ 7816 h 476739"/>
                    <a:gd name="connsiteX3" fmla="*/ 523631 w 523631"/>
                    <a:gd name="connsiteY3" fmla="*/ 7816 h 476739"/>
                    <a:gd name="connsiteX4" fmla="*/ 523631 w 523631"/>
                    <a:gd name="connsiteY4" fmla="*/ 0 h 476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631" h="476739">
                      <a:moveTo>
                        <a:pt x="0" y="476739"/>
                      </a:moveTo>
                      <a:lnTo>
                        <a:pt x="523631" y="468924"/>
                      </a:lnTo>
                      <a:lnTo>
                        <a:pt x="523631" y="7816"/>
                      </a:lnTo>
                      <a:lnTo>
                        <a:pt x="523631" y="7816"/>
                      </a:lnTo>
                      <a:lnTo>
                        <a:pt x="523631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6111631" y="1828800"/>
                  <a:ext cx="2547815" cy="1055077"/>
                </a:xfrm>
                <a:custGeom>
                  <a:avLst/>
                  <a:gdLst>
                    <a:gd name="connsiteX0" fmla="*/ 0 w 2547815"/>
                    <a:gd name="connsiteY0" fmla="*/ 1055077 h 1055077"/>
                    <a:gd name="connsiteX1" fmla="*/ 2547815 w 2547815"/>
                    <a:gd name="connsiteY1" fmla="*/ 1039446 h 1055077"/>
                    <a:gd name="connsiteX2" fmla="*/ 2547815 w 2547815"/>
                    <a:gd name="connsiteY2" fmla="*/ 0 h 1055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47815" h="1055077">
                      <a:moveTo>
                        <a:pt x="0" y="1055077"/>
                      </a:moveTo>
                      <a:lnTo>
                        <a:pt x="2547815" y="1039446"/>
                      </a:lnTo>
                      <a:lnTo>
                        <a:pt x="2547815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51" name="Straight Arrow Connector 50"/>
                <p:cNvCxnSpPr>
                  <a:stCxn id="8" idx="1"/>
                </p:cNvCxnSpPr>
                <p:nvPr/>
              </p:nvCxnSpPr>
              <p:spPr>
                <a:xfrm flipV="1">
                  <a:off x="1164579" y="2762739"/>
                  <a:ext cx="0" cy="666262"/>
                </a:xfrm>
                <a:prstGeom prst="straightConnector1">
                  <a:avLst/>
                </a:prstGeom>
                <a:ln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Freeform 51"/>
                <p:cNvSpPr/>
                <p:nvPr/>
              </p:nvSpPr>
              <p:spPr>
                <a:xfrm>
                  <a:off x="1133231" y="2524369"/>
                  <a:ext cx="6650892" cy="672123"/>
                </a:xfrm>
                <a:custGeom>
                  <a:avLst/>
                  <a:gdLst>
                    <a:gd name="connsiteX0" fmla="*/ 0 w 6650892"/>
                    <a:gd name="connsiteY0" fmla="*/ 672123 h 672123"/>
                    <a:gd name="connsiteX1" fmla="*/ 6650892 w 6650892"/>
                    <a:gd name="connsiteY1" fmla="*/ 601785 h 672123"/>
                    <a:gd name="connsiteX2" fmla="*/ 6635261 w 6650892"/>
                    <a:gd name="connsiteY2" fmla="*/ 0 h 672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50892" h="672123">
                      <a:moveTo>
                        <a:pt x="0" y="672123"/>
                      </a:moveTo>
                      <a:lnTo>
                        <a:pt x="6650892" y="601785"/>
                      </a:lnTo>
                      <a:lnTo>
                        <a:pt x="6635261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7940431" y="1938215"/>
                  <a:ext cx="601784" cy="1484923"/>
                </a:xfrm>
                <a:custGeom>
                  <a:avLst/>
                  <a:gdLst>
                    <a:gd name="connsiteX0" fmla="*/ 7815 w 601784"/>
                    <a:gd name="connsiteY0" fmla="*/ 1484923 h 1484923"/>
                    <a:gd name="connsiteX1" fmla="*/ 0 w 601784"/>
                    <a:gd name="connsiteY1" fmla="*/ 711200 h 1484923"/>
                    <a:gd name="connsiteX2" fmla="*/ 601784 w 601784"/>
                    <a:gd name="connsiteY2" fmla="*/ 711200 h 1484923"/>
                    <a:gd name="connsiteX3" fmla="*/ 601784 w 601784"/>
                    <a:gd name="connsiteY3" fmla="*/ 0 h 1484923"/>
                    <a:gd name="connsiteX4" fmla="*/ 601784 w 601784"/>
                    <a:gd name="connsiteY4" fmla="*/ 0 h 1484923"/>
                    <a:gd name="connsiteX5" fmla="*/ 601784 w 601784"/>
                    <a:gd name="connsiteY5" fmla="*/ 0 h 148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1784" h="1484923">
                      <a:moveTo>
                        <a:pt x="7815" y="1484923"/>
                      </a:moveTo>
                      <a:lnTo>
                        <a:pt x="0" y="711200"/>
                      </a:lnTo>
                      <a:lnTo>
                        <a:pt x="601784" y="711200"/>
                      </a:lnTo>
                      <a:lnTo>
                        <a:pt x="601784" y="0"/>
                      </a:lnTo>
                      <a:lnTo>
                        <a:pt x="601784" y="0"/>
                      </a:lnTo>
                      <a:lnTo>
                        <a:pt x="601784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2883877" y="2493108"/>
                  <a:ext cx="5048738" cy="195385"/>
                </a:xfrm>
                <a:custGeom>
                  <a:avLst/>
                  <a:gdLst>
                    <a:gd name="connsiteX0" fmla="*/ 5048738 w 5048738"/>
                    <a:gd name="connsiteY0" fmla="*/ 156308 h 195385"/>
                    <a:gd name="connsiteX1" fmla="*/ 0 w 5048738"/>
                    <a:gd name="connsiteY1" fmla="*/ 195385 h 195385"/>
                    <a:gd name="connsiteX2" fmla="*/ 7815 w 5048738"/>
                    <a:gd name="connsiteY2" fmla="*/ 0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8738" h="195385">
                      <a:moveTo>
                        <a:pt x="5048738" y="156308"/>
                      </a:moveTo>
                      <a:lnTo>
                        <a:pt x="0" y="195385"/>
                      </a:lnTo>
                      <a:lnTo>
                        <a:pt x="7815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1398954" y="2500924"/>
                  <a:ext cx="1492738" cy="187569"/>
                </a:xfrm>
                <a:custGeom>
                  <a:avLst/>
                  <a:gdLst>
                    <a:gd name="connsiteX0" fmla="*/ 1492738 w 1492738"/>
                    <a:gd name="connsiteY0" fmla="*/ 187569 h 187569"/>
                    <a:gd name="connsiteX1" fmla="*/ 0 w 1492738"/>
                    <a:gd name="connsiteY1" fmla="*/ 187569 h 187569"/>
                    <a:gd name="connsiteX2" fmla="*/ 7815 w 1492738"/>
                    <a:gd name="connsiteY2" fmla="*/ 0 h 187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92738" h="187569">
                      <a:moveTo>
                        <a:pt x="1492738" y="187569"/>
                      </a:moveTo>
                      <a:lnTo>
                        <a:pt x="0" y="187569"/>
                      </a:lnTo>
                      <a:lnTo>
                        <a:pt x="7815" y="0"/>
                      </a:lnTo>
                    </a:path>
                  </a:pathLst>
                </a:cu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813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31" y="90838"/>
            <a:ext cx="8956769" cy="13388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Four </a:t>
            </a:r>
            <a:r>
              <a:rPr lang="en-GB" b="1" dirty="0" smtClean="0">
                <a:solidFill>
                  <a:schemeClr val="bg1"/>
                </a:solidFill>
              </a:rPr>
              <a:t>multidisciplinary </a:t>
            </a:r>
            <a:r>
              <a:rPr lang="en-GB" b="1" dirty="0">
                <a:solidFill>
                  <a:schemeClr val="bg1"/>
                </a:solidFill>
              </a:rPr>
              <a:t>research platforms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hr-HR" dirty="0" smtClean="0">
                <a:solidFill>
                  <a:schemeClr val="bg1"/>
                </a:solidFill>
              </a:rPr>
              <a:t>will be established, </a:t>
            </a:r>
            <a:r>
              <a:rPr lang="en-GB" dirty="0" smtClean="0">
                <a:solidFill>
                  <a:schemeClr val="bg1"/>
                </a:solidFill>
              </a:rPr>
              <a:t>operating </a:t>
            </a:r>
            <a:r>
              <a:rPr lang="en-GB" dirty="0">
                <a:solidFill>
                  <a:schemeClr val="bg1"/>
                </a:solidFill>
              </a:rPr>
              <a:t>on </a:t>
            </a:r>
            <a:r>
              <a:rPr lang="en-GB" b="1" dirty="0">
                <a:solidFill>
                  <a:schemeClr val="bg1"/>
                </a:solidFill>
              </a:rPr>
              <a:t>open access</a:t>
            </a:r>
            <a:r>
              <a:rPr lang="en-GB" dirty="0">
                <a:solidFill>
                  <a:schemeClr val="bg1"/>
                </a:solidFill>
              </a:rPr>
              <a:t> principles, </a:t>
            </a:r>
            <a:r>
              <a:rPr lang="hr-HR" dirty="0" smtClean="0">
                <a:solidFill>
                  <a:schemeClr val="bg1"/>
                </a:solidFill>
              </a:rPr>
              <a:t>focused on research, application and transfer of knowledge and technologies in different priority areas defined by S3.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777" y="1906976"/>
            <a:ext cx="8601075" cy="427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Biological </a:t>
            </a: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Medical Research Infrastructural Platform (</a:t>
            </a:r>
            <a:r>
              <a:rPr lang="en-GB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BioMed</a:t>
            </a: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focused on development of innovative medical and biotechnology solutions, aimed to solve practical challenges in medicine, pharmacy, food production, agriculture, and ecology. </a:t>
            </a:r>
            <a:endParaRPr lang="en-GB" sz="1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hr-HR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Advanced Technologies and Materials Research Infrastructural Platform (</a:t>
            </a:r>
            <a:r>
              <a:rPr lang="en-GB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TechMat</a:t>
            </a: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dedicated to synthesis and production of materials, development of advanced analytical techniques for characterisation of materials, photonics and new devices, and radiation technology. </a:t>
            </a:r>
            <a:endParaRPr lang="en-GB" sz="1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hr-HR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Marine and Environmental Research Infrastructural Platform (</a:t>
            </a:r>
            <a:r>
              <a:rPr lang="en-GB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MarEnv</a:t>
            </a: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addresses complex environmental problems through research activities on marine and freshwater systems, as well as sustainable management and protection of environmental resources. </a:t>
            </a:r>
            <a:endParaRPr lang="en-GB" sz="1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hr-HR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and Communication Sciences and Technology Infrastructural Platform (ICST)</a:t>
            </a:r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concentrated on development of e-Science through research activities based on utilisation of data, software and e-Infrastructure, with applications in different areas, therefore unifying all priority areas within OZIP. </a:t>
            </a:r>
            <a:endParaRPr lang="hr-HR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0ECA-293D-3544-8E6E-837FC7467D6E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432" y="1469359"/>
            <a:ext cx="5489641" cy="4158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435" y="371855"/>
            <a:ext cx="8543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Interdisciplinary </a:t>
            </a:r>
            <a:r>
              <a:rPr lang="en-US" b="1" dirty="0">
                <a:solidFill>
                  <a:schemeClr val="tx2"/>
                </a:solidFill>
              </a:rPr>
              <a:t>nature of O-ZIP platforms in terms of priority research areas</a:t>
            </a:r>
          </a:p>
        </p:txBody>
      </p:sp>
    </p:spTree>
    <p:extLst>
      <p:ext uri="{BB962C8B-B14F-4D97-AF65-F5344CB8AC3E}">
        <p14:creationId xmlns:p14="http://schemas.microsoft.com/office/powerpoint/2010/main" val="19254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53063" y="882945"/>
          <a:ext cx="2209674" cy="552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 txBox="1">
            <a:spLocks/>
          </p:cNvSpPr>
          <p:nvPr/>
        </p:nvSpPr>
        <p:spPr>
          <a:xfrm>
            <a:off x="461812" y="-16233"/>
            <a:ext cx="8229600" cy="9429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smtClean="0">
                <a:solidFill>
                  <a:srgbClr val="1F497D"/>
                </a:solidFill>
                <a:ea typeface="ＭＳ Ｐゴシック" pitchFamily="34" charset="-128"/>
              </a:rPr>
              <a:t>BioMed Platform</a:t>
            </a:r>
            <a:endParaRPr lang="hr-HR" altLang="en-US" sz="3200" b="1" dirty="0" smtClean="0">
              <a:solidFill>
                <a:srgbClr val="1F497D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0564" y="4934079"/>
            <a:ext cx="2565998" cy="1278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Pharmaceutical industry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Chemical Industry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Food processing industry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745" y="4815118"/>
            <a:ext cx="1143000" cy="135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416" y="4815118"/>
            <a:ext cx="1104900" cy="129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8960" y="4070740"/>
            <a:ext cx="321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Health and </a:t>
            </a:r>
            <a:r>
              <a:rPr lang="ta-IN" sz="1600" b="1" dirty="0"/>
              <a:t>	</a:t>
            </a:r>
            <a:r>
              <a:rPr lang="ta-IN" sz="1600" b="1" dirty="0" smtClean="0"/>
              <a:t>  </a:t>
            </a:r>
            <a:r>
              <a:rPr lang="hr-HR" sz="1600" b="1" dirty="0" smtClean="0"/>
              <a:t>Agro-food and </a:t>
            </a:r>
            <a:r>
              <a:rPr lang="hr-HR" sz="1600" b="1" dirty="0"/>
              <a:t>quality of life </a:t>
            </a:r>
            <a:r>
              <a:rPr lang="hr-HR" sz="1600" b="1" dirty="0" smtClean="0"/>
              <a:t>     bio-economy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88" y="3974109"/>
            <a:ext cx="452669" cy="7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564570" y="926742"/>
            <a:ext cx="3652262" cy="14766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b="1" dirty="0" smtClean="0">
                <a:solidFill>
                  <a:srgbClr val="000000"/>
                </a:solidFill>
                <a:latin typeface="Arial"/>
                <a:cs typeface="Arial"/>
              </a:rPr>
              <a:t>Research topics: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Precision medicine</a:t>
            </a:r>
            <a:endParaRPr lang="ta-IN" sz="1600" dirty="0" smtClean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Functional materials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Plant-based production systems</a:t>
            </a: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Natural products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78034" y="2520147"/>
            <a:ext cx="4572000" cy="13234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/>
                <a:cs typeface="Arial"/>
              </a:rPr>
              <a:t>Horizon 2020 challenge: </a:t>
            </a:r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Health, demographic change and wellbeing </a:t>
            </a:r>
            <a:endParaRPr lang="ta-IN" sz="1600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Arial"/>
                <a:cs typeface="Arial"/>
              </a:rPr>
              <a:t>The Innovative Medicines Initiative (IMI</a:t>
            </a:r>
            <a:r>
              <a:rPr lang="en-US" sz="1600" b="1" dirty="0" smtClean="0">
                <a:solidFill>
                  <a:schemeClr val="tx2"/>
                </a:solidFill>
                <a:latin typeface="Arial"/>
                <a:cs typeface="Arial"/>
              </a:rPr>
              <a:t>)</a:t>
            </a:r>
            <a:r>
              <a:rPr lang="ta-IN" sz="1600" dirty="0" smtClean="0">
                <a:solidFill>
                  <a:schemeClr val="tx2"/>
                </a:solidFill>
                <a:latin typeface="Arial"/>
                <a:cs typeface="Arial"/>
              </a:rPr>
              <a:t>:</a:t>
            </a:r>
          </a:p>
          <a:p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Develop medicines and therapies that can cure currently untreatable diseases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EC63-8CDF-0C45-B945-4B5C5C262B5F}" type="slidenum">
              <a:rPr lang="en-US" smtClean="0"/>
              <a:t>8</a:t>
            </a:fld>
            <a:endParaRPr lang="en-US"/>
          </a:p>
        </p:txBody>
      </p:sp>
      <p:pic>
        <p:nvPicPr>
          <p:cNvPr id="15" name="Picture 9" descr="ANd9GcQyVdtZXh3wDDHaJhQzh3gjgyjJUcd2CwvRtMtxEWl3wACZ-g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"/>
            <a:ext cx="1024890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14" y="15518"/>
            <a:ext cx="1612747" cy="7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6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453432" y="0"/>
            <a:ext cx="8229600" cy="9429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 err="1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MarEnv</a:t>
            </a:r>
            <a:r>
              <a:rPr lang="en-GB" altLang="en-US" sz="3200" b="1" dirty="0" smtClean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 Platform</a:t>
            </a:r>
            <a:endParaRPr lang="hr-HR" altLang="en-US" sz="3200" b="1" dirty="0" smtClean="0">
              <a:solidFill>
                <a:schemeClr val="accent3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53063" y="882945"/>
          <a:ext cx="2209674" cy="552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262737" y="3581362"/>
            <a:ext cx="3421733" cy="2252091"/>
            <a:chOff x="2262737" y="3740343"/>
            <a:chExt cx="3421733" cy="2252091"/>
          </a:xfrm>
        </p:grpSpPr>
        <p:sp>
          <p:nvSpPr>
            <p:cNvPr id="9" name="TextBox 8"/>
            <p:cNvSpPr txBox="1"/>
            <p:nvPr/>
          </p:nvSpPr>
          <p:spPr>
            <a:xfrm>
              <a:off x="2663826" y="5161437"/>
              <a:ext cx="1577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Energy </a:t>
              </a:r>
              <a:r>
                <a:rPr lang="hr-HR" sz="1600" b="1" dirty="0" smtClean="0"/>
                <a:t>an</a:t>
              </a:r>
              <a:r>
                <a:rPr lang="en-GB" sz="1600" b="1" dirty="0" smtClean="0"/>
                <a:t>d</a:t>
              </a:r>
              <a:r>
                <a:rPr lang="en-GB" sz="1600" b="1" dirty="0"/>
                <a:t> </a:t>
              </a:r>
              <a:endParaRPr lang="ta-IN" sz="1600" b="1" dirty="0" smtClean="0"/>
            </a:p>
            <a:p>
              <a:pPr algn="ctr"/>
              <a:r>
                <a:rPr lang="en-GB" sz="1600" b="1" dirty="0" smtClean="0"/>
                <a:t>Sustainable Environment</a:t>
              </a:r>
              <a:endParaRPr lang="hr-HR" sz="1600" b="1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7333" y="3740343"/>
              <a:ext cx="1104900" cy="1295400"/>
            </a:xfrm>
            <a:prstGeom prst="rect">
              <a:avLst/>
            </a:prstGeom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737" y="3740343"/>
              <a:ext cx="452669" cy="79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5282" y="3740343"/>
              <a:ext cx="1143000" cy="13335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255774" y="5161437"/>
              <a:ext cx="14286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1600" b="1" dirty="0"/>
                <a:t>Agro-food </a:t>
              </a:r>
              <a:r>
                <a:rPr lang="hr-HR" sz="1600" b="1" dirty="0" smtClean="0"/>
                <a:t>and </a:t>
              </a:r>
            </a:p>
            <a:p>
              <a:r>
                <a:rPr lang="hr-HR" sz="1600" b="1" dirty="0" smtClean="0"/>
                <a:t>bio-economy</a:t>
              </a:r>
              <a:endParaRPr lang="hr-HR" sz="1600" b="1" dirty="0"/>
            </a:p>
            <a:p>
              <a:r>
                <a:rPr lang="hr-HR" sz="1600" b="1" dirty="0" smtClean="0"/>
                <a:t> </a:t>
              </a:r>
              <a:endParaRPr lang="hr-HR" sz="1600" b="1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5731758" y="5249287"/>
            <a:ext cx="3353850" cy="148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ustainable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supply of food, energy, biomaterials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nvironmental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and human health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ta-IN" sz="16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ustainable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aquaculture management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9210" y="2566632"/>
            <a:ext cx="4572000" cy="830997"/>
          </a:xfrm>
          <a:prstGeom prst="rect">
            <a:avLst/>
          </a:prstGeom>
          <a:ln>
            <a:solidFill>
              <a:srgbClr val="1F497D"/>
            </a:solidFill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Horizon 2020 Societal </a:t>
            </a:r>
            <a:r>
              <a:rPr lang="en-US" sz="1600" b="1" dirty="0" smtClean="0">
                <a:solidFill>
                  <a:schemeClr val="tx2"/>
                </a:solidFill>
              </a:rPr>
              <a:t>Challenge</a:t>
            </a:r>
            <a:r>
              <a:rPr lang="ta-IN" sz="1600" b="1" dirty="0" smtClean="0">
                <a:solidFill>
                  <a:schemeClr val="tx2"/>
                </a:solidFill>
              </a:rPr>
              <a:t>:</a:t>
            </a:r>
            <a:r>
              <a:rPr lang="hr-HR" sz="1600" b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Climate </a:t>
            </a:r>
            <a:r>
              <a:rPr lang="en-US" sz="1600" dirty="0">
                <a:solidFill>
                  <a:schemeClr val="tx2"/>
                </a:solidFill>
              </a:rPr>
              <a:t>action, environment, resource efficiency &amp; raw </a:t>
            </a:r>
            <a:r>
              <a:rPr lang="en-US" sz="1600" dirty="0" smtClean="0">
                <a:solidFill>
                  <a:schemeClr val="tx2"/>
                </a:solidFill>
              </a:rPr>
              <a:t>materials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30487" y="942975"/>
            <a:ext cx="4616247" cy="1439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a-IN" sz="1600" b="1" dirty="0" smtClean="0">
                <a:solidFill>
                  <a:srgbClr val="000000"/>
                </a:solidFill>
                <a:latin typeface="Arial"/>
                <a:cs typeface="Arial"/>
              </a:rPr>
              <a:t>Research topics: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Metagenomics and  Biodiversity mapping Environmental  Forensics </a:t>
            </a:r>
            <a:endParaRPr lang="ta-IN" sz="1600" dirty="0" smtClean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Environmental management and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sustainability</a:t>
            </a:r>
            <a:endParaRPr lang="ta-IN" sz="1600" dirty="0" smtClean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Environmental impact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risk assessment </a:t>
            </a:r>
            <a:endParaRPr lang="ta-IN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EC63-8CDF-0C45-B945-4B5C5C262B5F}" type="slidenum">
              <a:rPr lang="en-US" smtClean="0"/>
              <a:t>9</a:t>
            </a:fld>
            <a:endParaRPr lang="en-US"/>
          </a:p>
        </p:txBody>
      </p:sp>
      <p:pic>
        <p:nvPicPr>
          <p:cNvPr id="18" name="Picture 9" descr="ANd9GcQyVdtZXh3wDDHaJhQzh3gjgyjJUcd2CwvRtMtxEWl3wACZ-g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"/>
            <a:ext cx="1024890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14" y="15518"/>
            <a:ext cx="1612747" cy="7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5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764</TotalTime>
  <Words>1131</Words>
  <Application>Microsoft Office PowerPoint</Application>
  <PresentationFormat>On-screen Show (4:3)</PresentationFormat>
  <Paragraphs>204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ＭＳ Ｐゴシック</vt:lpstr>
      <vt:lpstr>Arial</vt:lpstr>
      <vt:lpstr>Arial Unicode MS</vt:lpstr>
      <vt:lpstr>Calibri</vt:lpstr>
      <vt:lpstr>Cambria</vt:lpstr>
      <vt:lpstr>Century Gothic</vt:lpstr>
      <vt:lpstr>Courier New</vt:lpstr>
      <vt:lpstr>Exo</vt:lpstr>
      <vt:lpstr>Latha</vt:lpstr>
      <vt:lpstr>MS Mincho</vt:lpstr>
      <vt:lpstr>Segoe UI</vt:lpstr>
      <vt:lpstr>Tahoma</vt:lpstr>
      <vt:lpstr>Times New Roman</vt:lpstr>
      <vt:lpstr>Trebuchet MS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Ivanka Jeric</dc:creator>
  <cp:lastModifiedBy>Ivanka Jeric</cp:lastModifiedBy>
  <cp:revision>49</cp:revision>
  <dcterms:created xsi:type="dcterms:W3CDTF">2016-11-30T20:49:07Z</dcterms:created>
  <dcterms:modified xsi:type="dcterms:W3CDTF">2018-10-01T13:43:34Z</dcterms:modified>
</cp:coreProperties>
</file>